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83" r:id="rId1"/>
    <p:sldMasterId id="2147483720" r:id="rId2"/>
    <p:sldMasterId id="2147483773" r:id="rId3"/>
    <p:sldMasterId id="2147483708" r:id="rId4"/>
    <p:sldMasterId id="2147483763" r:id="rId5"/>
    <p:sldMasterId id="2147483700" r:id="rId6"/>
  </p:sldMasterIdLst>
  <p:notesMasterIdLst>
    <p:notesMasterId r:id="rId29"/>
  </p:notesMasterIdLst>
  <p:handoutMasterIdLst>
    <p:handoutMasterId r:id="rId30"/>
  </p:handoutMasterIdLst>
  <p:sldIdLst>
    <p:sldId id="291" r:id="rId7"/>
    <p:sldId id="314" r:id="rId8"/>
    <p:sldId id="445" r:id="rId9"/>
    <p:sldId id="303" r:id="rId10"/>
    <p:sldId id="1155" r:id="rId11"/>
    <p:sldId id="444" r:id="rId12"/>
    <p:sldId id="1156" r:id="rId13"/>
    <p:sldId id="1154" r:id="rId14"/>
    <p:sldId id="1157" r:id="rId15"/>
    <p:sldId id="306" r:id="rId16"/>
    <p:sldId id="1158" r:id="rId17"/>
    <p:sldId id="446" r:id="rId18"/>
    <p:sldId id="1160" r:id="rId19"/>
    <p:sldId id="1161" r:id="rId20"/>
    <p:sldId id="447" r:id="rId21"/>
    <p:sldId id="1144" r:id="rId22"/>
    <p:sldId id="1145" r:id="rId23"/>
    <p:sldId id="1146" r:id="rId24"/>
    <p:sldId id="1147" r:id="rId25"/>
    <p:sldId id="1148" r:id="rId26"/>
    <p:sldId id="1149" r:id="rId27"/>
    <p:sldId id="298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5C"/>
    <a:srgbClr val="FF7D05"/>
    <a:srgbClr val="009CDB"/>
    <a:srgbClr val="000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5"/>
    <p:restoredTop sz="77415" autoAdjust="0"/>
  </p:normalViewPr>
  <p:slideViewPr>
    <p:cSldViewPr snapToGrid="0" snapToObjects="1">
      <p:cViewPr varScale="1">
        <p:scale>
          <a:sx n="97" d="100"/>
          <a:sy n="97" d="100"/>
        </p:scale>
        <p:origin x="26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algn="ctr" defTabSz="509174" rtl="0" eaLnBrk="1" latinLnBrk="0" hangingPunct="1">
              <a:defRPr lang="en-US" sz="1400" kern="1200" cap="all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kern="1200" cap="all" dirty="0">
                <a:solidFill>
                  <a:srgbClr val="000000"/>
                </a:solidFill>
                <a:latin typeface="Gotham Book" pitchFamily="50" charset="0"/>
                <a:ea typeface="+mn-ea"/>
                <a:cs typeface="Gotham Book" pitchFamily="50" charset="0"/>
              </a:rPr>
              <a:t>CBO PROJECTIONS OF MEDICARE ADVANTAGE Enrollment</a:t>
            </a:r>
          </a:p>
          <a:p>
            <a:pPr marL="0" algn="ctr" defTabSz="509174" rtl="0" eaLnBrk="1" latinLnBrk="0" hangingPunct="1">
              <a:defRPr lang="en-US" sz="1400" kern="1200" cap="all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 sz="1400" kern="1200" cap="all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algn="ctr" defTabSz="509174" rtl="0" eaLnBrk="1" latinLnBrk="0" hangingPunct="1">
              <a:defRPr lang="en-US" sz="1400" kern="1200" cap="all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 sz="1400" kern="1200" cap="all" dirty="0" err="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7072347964645698"/>
          <c:y val="6.746387744150018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659981988803971E-2"/>
          <c:y val="0.2411908906363755"/>
          <c:w val="0.83841586660523748"/>
          <c:h val="0.670697770775251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 Enrollment </c:v>
                </c:pt>
              </c:strCache>
            </c:strRef>
          </c:tx>
          <c:spPr>
            <a:solidFill>
              <a:srgbClr val="00A9F6"/>
            </a:solidFill>
            <a:ln>
              <a:noFill/>
            </a:ln>
          </c:spPr>
          <c:invertIfNegative val="0"/>
          <c:dLbls>
            <c:numFmt formatCode="#,##0&quot;M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Sheet1!$A$3:$A$15</c:f>
              <c:numCache>
                <c:formatCode>General</c:formatCode>
                <c:ptCount val="1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</c:numCache>
            </c:numRef>
          </c:cat>
          <c:val>
            <c:numRef>
              <c:f>Sheet1!$B$3:$B$15</c:f>
              <c:numCache>
                <c:formatCode>General</c:formatCode>
                <c:ptCount val="13"/>
                <c:pt idx="0">
                  <c:v>17</c:v>
                </c:pt>
                <c:pt idx="1">
                  <c:v>18</c:v>
                </c:pt>
                <c:pt idx="2">
                  <c:v>19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25</c:v>
                </c:pt>
                <c:pt idx="7">
                  <c:v>26</c:v>
                </c:pt>
                <c:pt idx="8">
                  <c:v>27</c:v>
                </c:pt>
                <c:pt idx="9">
                  <c:v>28</c:v>
                </c:pt>
                <c:pt idx="10">
                  <c:v>29</c:v>
                </c:pt>
                <c:pt idx="11">
                  <c:v>30</c:v>
                </c:pt>
                <c:pt idx="1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3A-429B-98ED-B49F6DB06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70486008"/>
        <c:axId val="370486400"/>
      </c:barChart>
      <c:lineChart>
        <c:grouping val="standar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MA as % Total Medicare Enrollment</c:v>
                </c:pt>
              </c:strCache>
            </c:strRef>
          </c:tx>
          <c:spPr>
            <a:ln>
              <a:solidFill>
                <a:srgbClr val="073857"/>
              </a:solidFill>
            </a:ln>
          </c:spPr>
          <c:marker>
            <c:symbol val="circle"/>
            <c:size val="8"/>
            <c:spPr>
              <a:solidFill>
                <a:srgbClr val="073857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3.4163875733841463E-2"/>
                  <c:y val="3.86241116497218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3A-429B-98ED-B49F6DB06D5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37.5%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3A-429B-98ED-B49F6DB06D5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37.9%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3A-429B-98ED-B49F6DB06D5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39.7%</a:t>
                    </a:r>
                    <a:endParaRPr lang="en-US" dirty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13A-429B-98ED-B49F6DB06D5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40.0%</a:t>
                    </a:r>
                    <a:endParaRPr lang="en-US" dirty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3A-429B-98ED-B49F6DB06D5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Sheet1!$A$3:$A$15</c:f>
              <c:numCache>
                <c:formatCode>General</c:formatCode>
                <c:ptCount val="1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</c:numCache>
            </c:numRef>
          </c:cat>
          <c:val>
            <c:numRef>
              <c:f>Sheet1!$C$3:$C$15</c:f>
              <c:numCache>
                <c:formatCode>0.0%</c:formatCode>
                <c:ptCount val="13"/>
                <c:pt idx="0">
                  <c:v>0.30909090909090908</c:v>
                </c:pt>
                <c:pt idx="1">
                  <c:v>0.31578947368421051</c:v>
                </c:pt>
                <c:pt idx="2">
                  <c:v>0.32758620689655171</c:v>
                </c:pt>
                <c:pt idx="3">
                  <c:v>0.35</c:v>
                </c:pt>
                <c:pt idx="4">
                  <c:v>0.35483870967741937</c:v>
                </c:pt>
                <c:pt idx="5">
                  <c:v>0.36507936507936506</c:v>
                </c:pt>
                <c:pt idx="6">
                  <c:v>0.38461538461538464</c:v>
                </c:pt>
                <c:pt idx="7">
                  <c:v>0.38805970149253732</c:v>
                </c:pt>
                <c:pt idx="8">
                  <c:v>0.39130434782608697</c:v>
                </c:pt>
                <c:pt idx="9">
                  <c:v>0.4</c:v>
                </c:pt>
                <c:pt idx="10">
                  <c:v>0.40277777777777779</c:v>
                </c:pt>
                <c:pt idx="11">
                  <c:v>0.40540540540540543</c:v>
                </c:pt>
                <c:pt idx="12">
                  <c:v>0.40789473684210525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13A-429B-98ED-B49F6DB06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0487184"/>
        <c:axId val="370486792"/>
      </c:lineChart>
      <c:catAx>
        <c:axId val="370486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/>
          <a:lstStyle/>
          <a:p>
            <a:pPr>
              <a:defRPr sz="1200">
                <a:latin typeface="Gotham Book" pitchFamily="50" charset="0"/>
                <a:cs typeface="Gotham Book" pitchFamily="50" charset="0"/>
              </a:defRPr>
            </a:pPr>
            <a:endParaRPr lang="en-US"/>
          </a:p>
        </c:txPr>
        <c:crossAx val="370486400"/>
        <c:crosses val="autoZero"/>
        <c:auto val="1"/>
        <c:lblAlgn val="ctr"/>
        <c:lblOffset val="100"/>
        <c:noMultiLvlLbl val="0"/>
      </c:catAx>
      <c:valAx>
        <c:axId val="370486400"/>
        <c:scaling>
          <c:orientation val="minMax"/>
          <c:max val="33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>
                    <a:latin typeface="Gotham Book" pitchFamily="50" charset="0"/>
                    <a:cs typeface="Gotham Book" pitchFamily="50" charset="0"/>
                  </a:defRPr>
                </a:pPr>
                <a:r>
                  <a:rPr lang="en-US" sz="1200" dirty="0">
                    <a:latin typeface="Gotham Book" pitchFamily="50" charset="0"/>
                    <a:cs typeface="Gotham Book" pitchFamily="50" charset="0"/>
                  </a:rPr>
                  <a:t>ENROLLMENT IN MILLIONS</a:t>
                </a:r>
              </a:p>
            </c:rich>
          </c:tx>
          <c:layout>
            <c:manualLayout>
              <c:xMode val="edge"/>
              <c:yMode val="edge"/>
              <c:x val="1.2860945315658177E-2"/>
              <c:y val="0.2849658383834249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Gotham Book" pitchFamily="50" charset="0"/>
                <a:cs typeface="Gotham Book" pitchFamily="50" charset="0"/>
              </a:defRPr>
            </a:pPr>
            <a:endParaRPr lang="en-US"/>
          </a:p>
        </c:txPr>
        <c:crossAx val="370486008"/>
        <c:crosses val="autoZero"/>
        <c:crossBetween val="between"/>
      </c:valAx>
      <c:valAx>
        <c:axId val="370486792"/>
        <c:scaling>
          <c:orientation val="minMax"/>
          <c:max val="0.45"/>
          <c:min val="0.2"/>
        </c:scaling>
        <c:delete val="0"/>
        <c:axPos val="r"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Gotham Book" pitchFamily="50" charset="0"/>
                <a:cs typeface="Gotham Book" pitchFamily="50" charset="0"/>
              </a:defRPr>
            </a:pPr>
            <a:endParaRPr lang="en-US"/>
          </a:p>
        </c:txPr>
        <c:crossAx val="370487184"/>
        <c:crosses val="max"/>
        <c:crossBetween val="between"/>
      </c:valAx>
      <c:catAx>
        <c:axId val="370487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0486792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.12236936725064616"/>
          <c:y val="0.13114188605905078"/>
          <c:w val="0.79641505340618868"/>
          <c:h val="4.9127065640955252E-2"/>
        </c:manualLayout>
      </c:layout>
      <c:overlay val="0"/>
      <c:txPr>
        <a:bodyPr/>
        <a:lstStyle/>
        <a:p>
          <a:pPr>
            <a:defRPr sz="1200">
              <a:latin typeface="Gotham Book" pitchFamily="50" charset="0"/>
              <a:cs typeface="Gotham Book" pitchFamily="50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 b="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Plan Bid</c:v>
                </c:pt>
              </c:strCache>
            </c:strRef>
          </c:tx>
          <c:spPr>
            <a:solidFill>
              <a:srgbClr val="003858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Plan Bids above Benchmark</c:v>
                </c:pt>
                <c:pt idx="1">
                  <c:v>Plan Bids below Benchmark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1000</c:v>
                </c:pt>
                <c:pt idx="1">
                  <c:v>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DD-9345-953F-FF3E7240FE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Rebate Amount</c:v>
                </c:pt>
              </c:strCache>
            </c:strRef>
          </c:tx>
          <c:spPr>
            <a:solidFill>
              <a:srgbClr val="FF6C29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Plan Bids above Benchmark</c:v>
                </c:pt>
                <c:pt idx="1">
                  <c:v>Plan Bids below Benchmark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DD-9345-953F-FF3E7240FE4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Beneficiary Premium</c:v>
                </c:pt>
              </c:strCache>
            </c:strRef>
          </c:tx>
          <c:spPr>
            <a:solidFill>
              <a:srgbClr val="74C800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Plan Bids above Benchmark</c:v>
                </c:pt>
                <c:pt idx="1">
                  <c:v>Plan Bids below Benchmark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DD-9345-953F-FF3E7240FE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3988240"/>
        <c:axId val="373988632"/>
      </c:barChart>
      <c:catAx>
        <c:axId val="373988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73988632"/>
        <c:crosses val="autoZero"/>
        <c:auto val="1"/>
        <c:lblAlgn val="ctr"/>
        <c:lblOffset val="100"/>
        <c:noMultiLvlLbl val="0"/>
      </c:catAx>
      <c:valAx>
        <c:axId val="373988632"/>
        <c:scaling>
          <c:orientation val="minMax"/>
          <c:max val="1100"/>
          <c:min val="200"/>
        </c:scaling>
        <c:delete val="1"/>
        <c:axPos val="l"/>
        <c:numFmt formatCode="General" sourceLinked="1"/>
        <c:majorTickMark val="out"/>
        <c:minorTickMark val="none"/>
        <c:tickLblPos val="none"/>
        <c:crossAx val="373988240"/>
        <c:crosses val="autoZero"/>
        <c:crossBetween val="between"/>
        <c:majorUnit val="400"/>
      </c:valAx>
    </c:plotArea>
    <c:plotVisOnly val="1"/>
    <c:dispBlanksAs val="gap"/>
    <c:showDLblsOverMax val="0"/>
  </c:chart>
  <c:txPr>
    <a:bodyPr/>
    <a:lstStyle/>
    <a:p>
      <a:pPr>
        <a:defRPr sz="1797"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EC822F-85BA-4FD2-A68A-FC663FAB3D61}" type="doc">
      <dgm:prSet loTypeId="urn:microsoft.com/office/officeart/2005/8/layout/radial4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D4A0879-24D3-4E2A-861F-0912233B8F43}">
      <dgm:prSet phldrT="[Text]"/>
      <dgm:spPr>
        <a:xfrm>
          <a:off x="2861766" y="2273473"/>
          <a:ext cx="1065978" cy="1065978"/>
        </a:xfrm>
        <a:noFill/>
        <a:ln w="25400" cap="flat" cmpd="sng" algn="ctr">
          <a:solidFill>
            <a:schemeClr val="accent2"/>
          </a:solidFill>
          <a:prstDash val="solid"/>
        </a:ln>
        <a:effectLst/>
      </dgm:spPr>
      <dgm:t>
        <a:bodyPr/>
        <a:lstStyle/>
        <a:p>
          <a:r>
            <a:rPr lang="en-US" b="1" dirty="0">
              <a:solidFill>
                <a:schemeClr val="accent2"/>
              </a:solidFill>
              <a:latin typeface="Arial"/>
              <a:ea typeface="+mn-ea"/>
              <a:cs typeface="+mn-cs"/>
            </a:rPr>
            <a:t>Star Ratings</a:t>
          </a:r>
        </a:p>
      </dgm:t>
    </dgm:pt>
    <dgm:pt modelId="{6FEADD60-0553-47A7-9D04-C204E83506FA}" type="parTrans" cxnId="{74B6980B-C358-4191-A659-56F2C40335E4}">
      <dgm:prSet/>
      <dgm:spPr/>
      <dgm:t>
        <a:bodyPr/>
        <a:lstStyle/>
        <a:p>
          <a:endParaRPr lang="en-US"/>
        </a:p>
      </dgm:t>
    </dgm:pt>
    <dgm:pt modelId="{569F2D05-3260-48D7-8B11-42D6B41DBFDF}" type="sibTrans" cxnId="{74B6980B-C358-4191-A659-56F2C40335E4}">
      <dgm:prSet/>
      <dgm:spPr/>
      <dgm:t>
        <a:bodyPr/>
        <a:lstStyle/>
        <a:p>
          <a:endParaRPr lang="en-US"/>
        </a:p>
      </dgm:t>
    </dgm:pt>
    <dgm:pt modelId="{36399E08-AA5C-4DC6-A2CB-435AE24DAE88}">
      <dgm:prSet phldrT="[Text]" custT="1"/>
      <dgm:spPr>
        <a:xfrm>
          <a:off x="1067256" y="766719"/>
          <a:ext cx="861880" cy="699181"/>
        </a:xfrm>
        <a:solidFill>
          <a:srgbClr val="00A9F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900" dirty="0">
              <a:solidFill>
                <a:srgbClr val="FFFFFF"/>
              </a:solidFill>
              <a:latin typeface="Arial"/>
              <a:ea typeface="+mn-ea"/>
              <a:cs typeface="+mn-cs"/>
            </a:rPr>
            <a:t>Member Experience</a:t>
          </a:r>
        </a:p>
      </dgm:t>
    </dgm:pt>
    <dgm:pt modelId="{43E73575-A164-486F-A9CD-6A8C2D659848}" type="parTrans" cxnId="{A963A62D-8796-4D9A-8D0C-DCB17583B2EC}">
      <dgm:prSet/>
      <dgm:spPr>
        <a:xfrm rot="13302384">
          <a:off x="1257814" y="1595454"/>
          <a:ext cx="1896988" cy="303803"/>
        </a:xfrm>
        <a:solidFill>
          <a:srgbClr val="00A9F6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E59DA9F6-CB99-4F92-A93D-9CEA2CEE5D76}" type="sibTrans" cxnId="{A963A62D-8796-4D9A-8D0C-DCB17583B2EC}">
      <dgm:prSet/>
      <dgm:spPr/>
      <dgm:t>
        <a:bodyPr/>
        <a:lstStyle/>
        <a:p>
          <a:endParaRPr lang="en-US"/>
        </a:p>
      </dgm:t>
    </dgm:pt>
    <dgm:pt modelId="{CEDA10ED-9A3B-434C-9BFE-BC6DC06E1629}">
      <dgm:prSet phldrT="[Text]" custT="1"/>
      <dgm:spPr>
        <a:xfrm>
          <a:off x="1885015" y="238797"/>
          <a:ext cx="861880" cy="699181"/>
        </a:xfrm>
        <a:solidFill>
          <a:srgbClr val="00A9F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900" dirty="0">
              <a:solidFill>
                <a:srgbClr val="FFFFFF"/>
              </a:solidFill>
              <a:latin typeface="Arial"/>
              <a:ea typeface="+mn-ea"/>
              <a:cs typeface="+mn-cs"/>
            </a:rPr>
            <a:t>Member Complaints</a:t>
          </a:r>
        </a:p>
      </dgm:t>
    </dgm:pt>
    <dgm:pt modelId="{12EBB100-66C7-428F-B874-E7FA53BE462D}" type="parTrans" cxnId="{BA1A198F-E72C-4DB4-9F6A-4F25271297A2}">
      <dgm:prSet/>
      <dgm:spPr>
        <a:xfrm rot="14643792">
          <a:off x="1801952" y="1258054"/>
          <a:ext cx="1827176" cy="303803"/>
        </a:xfrm>
        <a:solidFill>
          <a:srgbClr val="00A9F6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FF885759-82DD-4F19-A613-4AB51D86596C}" type="sibTrans" cxnId="{BA1A198F-E72C-4DB4-9F6A-4F25271297A2}">
      <dgm:prSet/>
      <dgm:spPr/>
      <dgm:t>
        <a:bodyPr/>
        <a:lstStyle/>
        <a:p>
          <a:endParaRPr lang="en-US"/>
        </a:p>
      </dgm:t>
    </dgm:pt>
    <dgm:pt modelId="{D483804B-74CE-4FF7-8CE4-8F98184FA7C9}">
      <dgm:prSet phldrT="[Text]" custT="1"/>
      <dgm:spPr>
        <a:xfrm>
          <a:off x="2846604" y="62537"/>
          <a:ext cx="892705" cy="641068"/>
        </a:xfrm>
        <a:solidFill>
          <a:srgbClr val="00A9F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900" dirty="0">
              <a:solidFill>
                <a:srgbClr val="FFFFFF"/>
              </a:solidFill>
              <a:latin typeface="Arial"/>
              <a:ea typeface="+mn-ea"/>
              <a:cs typeface="+mn-cs"/>
            </a:rPr>
            <a:t>Customer Service</a:t>
          </a:r>
        </a:p>
      </dgm:t>
    </dgm:pt>
    <dgm:pt modelId="{A4099918-B263-4CD8-9D11-5C9420BD3125}" type="parTrans" cxnId="{B09D27C7-862B-4CA0-8B45-62A509DE54B2}">
      <dgm:prSet/>
      <dgm:spPr>
        <a:xfrm rot="16055676">
          <a:off x="2436262" y="1124606"/>
          <a:ext cx="1788449" cy="303803"/>
        </a:xfrm>
        <a:solidFill>
          <a:srgbClr val="00A9F6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5F7CF14D-1984-43BC-9814-1A0325AC36D9}" type="sibTrans" cxnId="{B09D27C7-862B-4CA0-8B45-62A509DE54B2}">
      <dgm:prSet/>
      <dgm:spPr/>
      <dgm:t>
        <a:bodyPr/>
        <a:lstStyle/>
        <a:p>
          <a:endParaRPr lang="en-US"/>
        </a:p>
      </dgm:t>
    </dgm:pt>
    <dgm:pt modelId="{EDAE9554-F560-47C3-84D0-672E1C7AAC28}">
      <dgm:prSet phldrT="[Text]" custScaleX="51750" custScaleY="62182"/>
      <dgm:spPr/>
      <dgm:t>
        <a:bodyPr/>
        <a:lstStyle/>
        <a:p>
          <a:endParaRPr lang="en-US" dirty="0"/>
        </a:p>
      </dgm:t>
    </dgm:pt>
    <dgm:pt modelId="{CE8B660A-CC44-4B78-8A3F-A0BD27E9551C}" type="parTrans" cxnId="{6809F8E5-2528-4B1F-97EF-AA66D2BBC752}">
      <dgm:prSet/>
      <dgm:spPr/>
      <dgm:t>
        <a:bodyPr/>
        <a:lstStyle/>
        <a:p>
          <a:endParaRPr lang="en-US"/>
        </a:p>
      </dgm:t>
    </dgm:pt>
    <dgm:pt modelId="{238BF1ED-AEFE-4E99-AD4B-6B5ED2AEC329}" type="sibTrans" cxnId="{6809F8E5-2528-4B1F-97EF-AA66D2BBC752}">
      <dgm:prSet/>
      <dgm:spPr/>
      <dgm:t>
        <a:bodyPr/>
        <a:lstStyle/>
        <a:p>
          <a:endParaRPr lang="en-US"/>
        </a:p>
      </dgm:t>
    </dgm:pt>
    <dgm:pt modelId="{10C884AA-62C4-4046-B986-D30EF4E3D5F8}">
      <dgm:prSet phldrT="[Text]" custT="1"/>
      <dgm:spPr>
        <a:xfrm>
          <a:off x="3871300" y="145570"/>
          <a:ext cx="957101" cy="710176"/>
        </a:xfrm>
        <a:solidFill>
          <a:schemeClr val="accent5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900" dirty="0">
              <a:solidFill>
                <a:srgbClr val="FFFFFF"/>
              </a:solidFill>
              <a:latin typeface="Arial"/>
              <a:ea typeface="+mn-ea"/>
              <a:cs typeface="+mn-cs"/>
            </a:rPr>
            <a:t>Drug Plan Customer Services</a:t>
          </a:r>
        </a:p>
      </dgm:t>
    </dgm:pt>
    <dgm:pt modelId="{FBBDB520-B06E-492F-B771-4FBA41051398}" type="parTrans" cxnId="{2917EC76-2337-428D-8048-CDD71EBA1D1A}">
      <dgm:prSet/>
      <dgm:spPr>
        <a:xfrm rot="17550000">
          <a:off x="3067521" y="1205581"/>
          <a:ext cx="1854841" cy="303803"/>
        </a:xfrm>
        <a:solidFill>
          <a:schemeClr val="accent5">
            <a:lumMod val="20000"/>
            <a:lumOff val="80000"/>
          </a:scheme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6E00B38B-239A-4541-8523-F6A5D1BC6F5C}" type="sibTrans" cxnId="{2917EC76-2337-428D-8048-CDD71EBA1D1A}">
      <dgm:prSet/>
      <dgm:spPr/>
      <dgm:t>
        <a:bodyPr/>
        <a:lstStyle/>
        <a:p>
          <a:endParaRPr lang="en-US"/>
        </a:p>
      </dgm:t>
    </dgm:pt>
    <dgm:pt modelId="{F7E98E4F-6F5B-46FA-A344-E9B3C0B8733C}">
      <dgm:prSet phldrT="[Text]" custT="1"/>
      <dgm:spPr>
        <a:xfrm>
          <a:off x="4843645" y="663982"/>
          <a:ext cx="959616" cy="820636"/>
        </a:xfrm>
        <a:solidFill>
          <a:schemeClr val="accent5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900" dirty="0">
              <a:solidFill>
                <a:srgbClr val="FFFFFF"/>
              </a:solidFill>
              <a:latin typeface="Arial"/>
              <a:ea typeface="+mn-ea"/>
              <a:cs typeface="+mn-cs"/>
            </a:rPr>
            <a:t>Drug Plan Member Complaints and Audit Findings</a:t>
          </a:r>
        </a:p>
      </dgm:t>
    </dgm:pt>
    <dgm:pt modelId="{DFE2DCAD-2D4E-484C-811F-E2B877900452}" type="parTrans" cxnId="{550C2BA0-F208-4DD8-8863-C01B25D41ECF}">
      <dgm:prSet/>
      <dgm:spPr>
        <a:xfrm rot="19084380">
          <a:off x="3626463" y="1572571"/>
          <a:ext cx="1946092" cy="303803"/>
        </a:xfrm>
        <a:solidFill>
          <a:schemeClr val="accent5">
            <a:lumMod val="20000"/>
            <a:lumOff val="80000"/>
          </a:scheme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9F6A2376-E75F-4F94-B671-A9CF11B47E35}" type="sibTrans" cxnId="{550C2BA0-F208-4DD8-8863-C01B25D41ECF}">
      <dgm:prSet/>
      <dgm:spPr/>
      <dgm:t>
        <a:bodyPr/>
        <a:lstStyle/>
        <a:p>
          <a:endParaRPr lang="en-US"/>
        </a:p>
      </dgm:t>
    </dgm:pt>
    <dgm:pt modelId="{55FAAC4D-0170-4D8F-92F0-ED5E0E8EE815}">
      <dgm:prSet phldrT="[Text]" custT="1"/>
      <dgm:spPr>
        <a:xfrm>
          <a:off x="5373564" y="2399723"/>
          <a:ext cx="1033951" cy="813478"/>
        </a:xfrm>
        <a:solidFill>
          <a:schemeClr val="accent5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900" dirty="0">
              <a:solidFill>
                <a:srgbClr val="FFFFFF"/>
              </a:solidFill>
              <a:latin typeface="Arial"/>
              <a:ea typeface="+mn-ea"/>
              <a:cs typeface="+mn-cs"/>
            </a:rPr>
            <a:t>Drug Pricing and Patient Safety</a:t>
          </a:r>
        </a:p>
      </dgm:t>
    </dgm:pt>
    <dgm:pt modelId="{5FE9BE73-968F-4328-B64C-3A810A3D0097}" type="parTrans" cxnId="{1D13EE8A-ABD1-4C99-BFA3-2485A744211B}">
      <dgm:prSet/>
      <dgm:spPr>
        <a:xfrm>
          <a:off x="4035698" y="2654560"/>
          <a:ext cx="1854841" cy="303803"/>
        </a:xfrm>
        <a:solidFill>
          <a:schemeClr val="accent5">
            <a:lumMod val="20000"/>
            <a:lumOff val="80000"/>
          </a:scheme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1248D189-0D3F-4D86-BAC1-E17BBC457F77}" type="sibTrans" cxnId="{1D13EE8A-ABD1-4C99-BFA3-2485A744211B}">
      <dgm:prSet/>
      <dgm:spPr/>
      <dgm:t>
        <a:bodyPr/>
        <a:lstStyle/>
        <a:p>
          <a:endParaRPr lang="en-US"/>
        </a:p>
      </dgm:t>
    </dgm:pt>
    <dgm:pt modelId="{F7D2661A-898A-46BF-9767-569FE9CEFC0F}">
      <dgm:prSet phldrT="[Text]" custT="1"/>
      <dgm:spPr>
        <a:xfrm>
          <a:off x="658011" y="1501776"/>
          <a:ext cx="861880" cy="699181"/>
        </a:xfrm>
        <a:solidFill>
          <a:srgbClr val="00A9F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900" dirty="0">
              <a:solidFill>
                <a:srgbClr val="FFFFFF"/>
              </a:solidFill>
              <a:latin typeface="Arial"/>
              <a:ea typeface="+mn-ea"/>
              <a:cs typeface="+mn-cs"/>
            </a:rPr>
            <a:t>Managing Chronic Conditions </a:t>
          </a:r>
        </a:p>
      </dgm:t>
    </dgm:pt>
    <dgm:pt modelId="{0BBA2649-33A8-47EC-9105-668F18F3DAA2}" type="parTrans" cxnId="{B2EDC60C-2993-48A4-B7EB-FEA4B4A58AFE}">
      <dgm:prSet/>
      <dgm:spPr>
        <a:xfrm rot="12150000">
          <a:off x="1018355" y="2054374"/>
          <a:ext cx="1854841" cy="303803"/>
        </a:xfrm>
        <a:solidFill>
          <a:srgbClr val="00A9F6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A22C73C5-3CFC-4CFB-9277-AE620B58D952}" type="sibTrans" cxnId="{B2EDC60C-2993-48A4-B7EB-FEA4B4A58AFE}">
      <dgm:prSet/>
      <dgm:spPr/>
      <dgm:t>
        <a:bodyPr/>
        <a:lstStyle/>
        <a:p>
          <a:endParaRPr lang="en-US"/>
        </a:p>
      </dgm:t>
    </dgm:pt>
    <dgm:pt modelId="{277395CA-E2ED-4632-A418-AA74ADD4B796}">
      <dgm:prSet phldrT="[Text]" custT="1"/>
      <dgm:spPr>
        <a:xfrm>
          <a:off x="468031" y="2456872"/>
          <a:ext cx="861880" cy="699181"/>
        </a:xfrm>
        <a:solidFill>
          <a:srgbClr val="00A9F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900" dirty="0">
              <a:solidFill>
                <a:srgbClr val="FFFFFF"/>
              </a:solidFill>
              <a:latin typeface="Arial"/>
              <a:ea typeface="+mn-ea"/>
              <a:cs typeface="+mn-cs"/>
            </a:rPr>
            <a:t>Staying Healthy</a:t>
          </a:r>
        </a:p>
      </dgm:t>
    </dgm:pt>
    <dgm:pt modelId="{AE56D9F4-EDB0-4B75-AE16-6FC589EA67F3}" type="parTrans" cxnId="{028A6A2C-432E-4563-83B2-70458F0CDA4B}">
      <dgm:prSet/>
      <dgm:spPr>
        <a:xfrm rot="10800000">
          <a:off x="898971" y="2654560"/>
          <a:ext cx="1854841" cy="303803"/>
        </a:xfrm>
        <a:solidFill>
          <a:srgbClr val="00A9F6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42FC9F24-C4FD-4F56-8578-098128FDC7B6}" type="sibTrans" cxnId="{028A6A2C-432E-4563-83B2-70458F0CDA4B}">
      <dgm:prSet/>
      <dgm:spPr/>
      <dgm:t>
        <a:bodyPr/>
        <a:lstStyle/>
        <a:p>
          <a:endParaRPr lang="en-US"/>
        </a:p>
      </dgm:t>
    </dgm:pt>
    <dgm:pt modelId="{D25955E6-AA40-4605-87BB-C9431FC667F9}">
      <dgm:prSet phldrT="[Text]" custT="1"/>
      <dgm:spPr>
        <a:xfrm>
          <a:off x="5395293" y="1510722"/>
          <a:ext cx="867201" cy="745092"/>
        </a:xfrm>
        <a:solidFill>
          <a:schemeClr val="accent5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900" dirty="0">
              <a:solidFill>
                <a:srgbClr val="FFFFFF"/>
              </a:solidFill>
              <a:latin typeface="Arial"/>
              <a:ea typeface="+mn-ea"/>
              <a:cs typeface="+mn-cs"/>
            </a:rPr>
            <a:t>Member Experience with Drug Plan</a:t>
          </a:r>
        </a:p>
      </dgm:t>
    </dgm:pt>
    <dgm:pt modelId="{F811D799-F44D-4401-B59E-FF6D6D5CBCD0}" type="parTrans" cxnId="{BDD1380D-EAE7-4B40-95D8-39DD88543EC7}">
      <dgm:prSet/>
      <dgm:spPr>
        <a:xfrm rot="20353788">
          <a:off x="3935999" y="2078269"/>
          <a:ext cx="1956470" cy="303803"/>
        </a:xfrm>
        <a:solidFill>
          <a:schemeClr val="accent5">
            <a:lumMod val="20000"/>
            <a:lumOff val="80000"/>
          </a:scheme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2CA3F6C8-7168-4219-90AA-48FD40562483}" type="sibTrans" cxnId="{BDD1380D-EAE7-4B40-95D8-39DD88543EC7}">
      <dgm:prSet/>
      <dgm:spPr/>
      <dgm:t>
        <a:bodyPr/>
        <a:lstStyle/>
        <a:p>
          <a:endParaRPr lang="en-US"/>
        </a:p>
      </dgm:t>
    </dgm:pt>
    <dgm:pt modelId="{C812C5FE-9A32-4F4B-AE02-052C056AB0B1}" type="pres">
      <dgm:prSet presAssocID="{B1EC822F-85BA-4FD2-A68A-FC663FAB3D6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349479B-6556-4BE8-BDD1-57E4CFBCD5F9}" type="pres">
      <dgm:prSet presAssocID="{AD4A0879-24D3-4E2A-861F-0912233B8F43}" presName="centerShape" presStyleLbl="node0" presStyleIdx="0" presStyleCnt="1"/>
      <dgm:spPr>
        <a:prstGeom prst="ellipse">
          <a:avLst/>
        </a:prstGeom>
      </dgm:spPr>
    </dgm:pt>
    <dgm:pt modelId="{093D9848-0D05-4719-9C5E-1426664B9489}" type="pres">
      <dgm:prSet presAssocID="{AE56D9F4-EDB0-4B75-AE16-6FC589EA67F3}" presName="parTrans" presStyleLbl="bgSibTrans2D1" presStyleIdx="0" presStyleCnt="9"/>
      <dgm:spPr>
        <a:prstGeom prst="leftArrow">
          <a:avLst>
            <a:gd name="adj1" fmla="val 60000"/>
            <a:gd name="adj2" fmla="val 50000"/>
          </a:avLst>
        </a:prstGeom>
      </dgm:spPr>
    </dgm:pt>
    <dgm:pt modelId="{25601ACD-40B4-492A-A47E-D3D968CC6EA1}" type="pres">
      <dgm:prSet presAssocID="{277395CA-E2ED-4632-A418-AA74ADD4B796}" presName="node" presStyleLbl="node1" presStyleIdx="0" presStyleCnt="9" custScaleX="115505" custScaleY="117126">
        <dgm:presLayoutVars>
          <dgm:bulletEnabled val="1"/>
        </dgm:presLayoutVars>
      </dgm:prSet>
      <dgm:spPr>
        <a:prstGeom prst="rect">
          <a:avLst/>
        </a:prstGeom>
      </dgm:spPr>
    </dgm:pt>
    <dgm:pt modelId="{FC33D4E0-AF44-4EB3-A445-5E42E05048EA}" type="pres">
      <dgm:prSet presAssocID="{0BBA2649-33A8-47EC-9105-668F18F3DAA2}" presName="parTrans" presStyleLbl="bgSibTrans2D1" presStyleIdx="1" presStyleCnt="9"/>
      <dgm:spPr>
        <a:prstGeom prst="leftArrow">
          <a:avLst>
            <a:gd name="adj1" fmla="val 60000"/>
            <a:gd name="adj2" fmla="val 50000"/>
          </a:avLst>
        </a:prstGeom>
      </dgm:spPr>
    </dgm:pt>
    <dgm:pt modelId="{EA28D71F-1E42-4024-80C1-B54BB1EF3184}" type="pres">
      <dgm:prSet presAssocID="{F7D2661A-898A-46BF-9767-569FE9CEFC0F}" presName="node" presStyleLbl="node1" presStyleIdx="1" presStyleCnt="9" custScaleX="115505" custScaleY="117126">
        <dgm:presLayoutVars>
          <dgm:bulletEnabled val="1"/>
        </dgm:presLayoutVars>
      </dgm:prSet>
      <dgm:spPr>
        <a:prstGeom prst="rect">
          <a:avLst/>
        </a:prstGeom>
      </dgm:spPr>
    </dgm:pt>
    <dgm:pt modelId="{5779177E-4543-4843-B641-A22480189D4D}" type="pres">
      <dgm:prSet presAssocID="{43E73575-A164-486F-A9CD-6A8C2D659848}" presName="parTrans" presStyleLbl="bgSibTrans2D1" presStyleIdx="2" presStyleCnt="9"/>
      <dgm:spPr>
        <a:prstGeom prst="leftArrow">
          <a:avLst>
            <a:gd name="adj1" fmla="val 60000"/>
            <a:gd name="adj2" fmla="val 50000"/>
          </a:avLst>
        </a:prstGeom>
      </dgm:spPr>
    </dgm:pt>
    <dgm:pt modelId="{321C2B06-84B0-400C-96C1-B95E8CF4C1A6}" type="pres">
      <dgm:prSet presAssocID="{36399E08-AA5C-4DC6-A2CB-435AE24DAE88}" presName="node" presStyleLbl="node1" presStyleIdx="2" presStyleCnt="9" custScaleX="115505" custScaleY="117126" custRadScaleRad="101787" custRadScaleInc="-16468">
        <dgm:presLayoutVars>
          <dgm:bulletEnabled val="1"/>
        </dgm:presLayoutVars>
      </dgm:prSet>
      <dgm:spPr>
        <a:prstGeom prst="rect">
          <a:avLst/>
        </a:prstGeom>
      </dgm:spPr>
    </dgm:pt>
    <dgm:pt modelId="{5D108D4A-D410-4D19-A97B-E7624B3C18E3}" type="pres">
      <dgm:prSet presAssocID="{12EBB100-66C7-428F-B874-E7FA53BE462D}" presName="parTrans" presStyleLbl="bgSibTrans2D1" presStyleIdx="3" presStyleCnt="9"/>
      <dgm:spPr>
        <a:prstGeom prst="leftArrow">
          <a:avLst>
            <a:gd name="adj1" fmla="val 60000"/>
            <a:gd name="adj2" fmla="val 50000"/>
          </a:avLst>
        </a:prstGeom>
      </dgm:spPr>
    </dgm:pt>
    <dgm:pt modelId="{4B914AAA-DDCF-4664-871B-4082DCB5B3D8}" type="pres">
      <dgm:prSet presAssocID="{CEDA10ED-9A3B-434C-9BFE-BC6DC06E1629}" presName="node" presStyleLbl="node1" presStyleIdx="3" presStyleCnt="9" custScaleX="115505" custScaleY="117126" custRadScaleRad="100474" custRadScaleInc="-8712">
        <dgm:presLayoutVars>
          <dgm:bulletEnabled val="1"/>
        </dgm:presLayoutVars>
      </dgm:prSet>
      <dgm:spPr>
        <a:prstGeom prst="rect">
          <a:avLst/>
        </a:prstGeom>
      </dgm:spPr>
    </dgm:pt>
    <dgm:pt modelId="{BCE4D437-C87B-4D70-8237-7BF67A199891}" type="pres">
      <dgm:prSet presAssocID="{A4099918-B263-4CD8-9D11-5C9420BD3125}" presName="parTrans" presStyleLbl="bgSibTrans2D1" presStyleIdx="4" presStyleCnt="9"/>
      <dgm:spPr>
        <a:prstGeom prst="leftArrow">
          <a:avLst>
            <a:gd name="adj1" fmla="val 60000"/>
            <a:gd name="adj2" fmla="val 50000"/>
          </a:avLst>
        </a:prstGeom>
      </dgm:spPr>
    </dgm:pt>
    <dgm:pt modelId="{730A0260-9F44-4BDA-BFC0-D02E3B1CBA8C}" type="pres">
      <dgm:prSet presAssocID="{D483804B-74CE-4FF7-8CE4-8F98184FA7C9}" presName="node" presStyleLbl="node1" presStyleIdx="4" presStyleCnt="9" custScaleX="119636" custScaleY="107391" custRadScaleRad="97185" custRadScaleInc="-12027">
        <dgm:presLayoutVars>
          <dgm:bulletEnabled val="1"/>
        </dgm:presLayoutVars>
      </dgm:prSet>
      <dgm:spPr>
        <a:prstGeom prst="rect">
          <a:avLst/>
        </a:prstGeom>
      </dgm:spPr>
    </dgm:pt>
    <dgm:pt modelId="{00343117-76CD-40A0-8030-DC3E63BF7700}" type="pres">
      <dgm:prSet presAssocID="{FBBDB520-B06E-492F-B771-4FBA41051398}" presName="parTrans" presStyleLbl="bgSibTrans2D1" presStyleIdx="5" presStyleCnt="9"/>
      <dgm:spPr>
        <a:prstGeom prst="leftArrow">
          <a:avLst>
            <a:gd name="adj1" fmla="val 60000"/>
            <a:gd name="adj2" fmla="val 50000"/>
          </a:avLst>
        </a:prstGeom>
      </dgm:spPr>
    </dgm:pt>
    <dgm:pt modelId="{A2BBD960-BC6A-42C0-A13C-1D30C2E71B3E}" type="pres">
      <dgm:prSet presAssocID="{10C884AA-62C4-4046-B986-D30EF4E3D5F8}" presName="node" presStyleLbl="node1" presStyleIdx="5" presStyleCnt="9" custScaleX="128266" custScaleY="118968">
        <dgm:presLayoutVars>
          <dgm:bulletEnabled val="1"/>
        </dgm:presLayoutVars>
      </dgm:prSet>
      <dgm:spPr>
        <a:prstGeom prst="rect">
          <a:avLst/>
        </a:prstGeom>
      </dgm:spPr>
    </dgm:pt>
    <dgm:pt modelId="{6C34C38B-75DA-4444-B54D-2F5D09FE353E}" type="pres">
      <dgm:prSet presAssocID="{DFE2DCAD-2D4E-484C-811F-E2B877900452}" presName="parTrans" presStyleLbl="bgSibTrans2D1" presStyleIdx="6" presStyleCnt="9"/>
      <dgm:spPr>
        <a:prstGeom prst="leftArrow">
          <a:avLst>
            <a:gd name="adj1" fmla="val 60000"/>
            <a:gd name="adj2" fmla="val 50000"/>
          </a:avLst>
        </a:prstGeom>
      </dgm:spPr>
    </dgm:pt>
    <dgm:pt modelId="{B3C7458B-AB8C-48CA-AF59-29FD1B3168DE}" type="pres">
      <dgm:prSet presAssocID="{F7E98E4F-6F5B-46FA-A344-E9B3C0B8733C}" presName="node" presStyleLbl="node1" presStyleIdx="6" presStyleCnt="9" custScaleX="128603" custScaleY="137472" custRadScaleRad="103869" custRadScaleInc="15365">
        <dgm:presLayoutVars>
          <dgm:bulletEnabled val="1"/>
        </dgm:presLayoutVars>
      </dgm:prSet>
      <dgm:spPr>
        <a:prstGeom prst="rect">
          <a:avLst/>
        </a:prstGeom>
      </dgm:spPr>
    </dgm:pt>
    <dgm:pt modelId="{70C58504-AED7-41F4-B71C-5E4EA854FB22}" type="pres">
      <dgm:prSet presAssocID="{F811D799-F44D-4401-B59E-FF6D6D5CBCD0}" presName="parTrans" presStyleLbl="bgSibTrans2D1" presStyleIdx="7" presStyleCnt="9"/>
      <dgm:spPr>
        <a:prstGeom prst="leftArrow">
          <a:avLst>
            <a:gd name="adj1" fmla="val 60000"/>
            <a:gd name="adj2" fmla="val 50000"/>
          </a:avLst>
        </a:prstGeom>
      </dgm:spPr>
    </dgm:pt>
    <dgm:pt modelId="{7547A6FA-3A62-4A7A-A76B-8548ED7E0F94}" type="pres">
      <dgm:prSet presAssocID="{D25955E6-AA40-4605-87BB-C9431FC667F9}" presName="node" presStyleLbl="node1" presStyleIdx="7" presStyleCnt="9" custScaleX="146315" custScaleY="125273" custRadScaleRad="104309" custRadScaleInc="8649">
        <dgm:presLayoutVars>
          <dgm:bulletEnabled val="1"/>
        </dgm:presLayoutVars>
      </dgm:prSet>
      <dgm:spPr>
        <a:prstGeom prst="rect">
          <a:avLst/>
        </a:prstGeom>
      </dgm:spPr>
    </dgm:pt>
    <dgm:pt modelId="{4904D779-6FB1-426A-847F-9CF62829053A}" type="pres">
      <dgm:prSet presAssocID="{5FE9BE73-968F-4328-B64C-3A810A3D0097}" presName="parTrans" presStyleLbl="bgSibTrans2D1" presStyleIdx="8" presStyleCnt="9"/>
      <dgm:spPr>
        <a:prstGeom prst="leftArrow">
          <a:avLst>
            <a:gd name="adj1" fmla="val 60000"/>
            <a:gd name="adj2" fmla="val 50000"/>
          </a:avLst>
        </a:prstGeom>
      </dgm:spPr>
    </dgm:pt>
    <dgm:pt modelId="{5374114B-E812-4646-A528-9C0374F2CDC0}" type="pres">
      <dgm:prSet presAssocID="{55FAAC4D-0170-4D8F-92F0-ED5E0E8EE815}" presName="node" presStyleLbl="node1" presStyleIdx="8" presStyleCnt="9" custScaleX="138565" custScaleY="136273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34B99E01-1E3D-4446-8419-3B8B84535D78}" type="presOf" srcId="{43E73575-A164-486F-A9CD-6A8C2D659848}" destId="{5779177E-4543-4843-B641-A22480189D4D}" srcOrd="0" destOrd="0" presId="urn:microsoft.com/office/officeart/2005/8/layout/radial4"/>
    <dgm:cxn modelId="{74B6980B-C358-4191-A659-56F2C40335E4}" srcId="{B1EC822F-85BA-4FD2-A68A-FC663FAB3D61}" destId="{AD4A0879-24D3-4E2A-861F-0912233B8F43}" srcOrd="0" destOrd="0" parTransId="{6FEADD60-0553-47A7-9D04-C204E83506FA}" sibTransId="{569F2D05-3260-48D7-8B11-42D6B41DBFDF}"/>
    <dgm:cxn modelId="{B2EDC60C-2993-48A4-B7EB-FEA4B4A58AFE}" srcId="{AD4A0879-24D3-4E2A-861F-0912233B8F43}" destId="{F7D2661A-898A-46BF-9767-569FE9CEFC0F}" srcOrd="1" destOrd="0" parTransId="{0BBA2649-33A8-47EC-9105-668F18F3DAA2}" sibTransId="{A22C73C5-3CFC-4CFB-9277-AE620B58D952}"/>
    <dgm:cxn modelId="{BDD1380D-EAE7-4B40-95D8-39DD88543EC7}" srcId="{AD4A0879-24D3-4E2A-861F-0912233B8F43}" destId="{D25955E6-AA40-4605-87BB-C9431FC667F9}" srcOrd="7" destOrd="0" parTransId="{F811D799-F44D-4401-B59E-FF6D6D5CBCD0}" sibTransId="{2CA3F6C8-7168-4219-90AA-48FD40562483}"/>
    <dgm:cxn modelId="{0325A125-DAF7-40D2-AB45-5D2A3350B635}" type="presOf" srcId="{AD4A0879-24D3-4E2A-861F-0912233B8F43}" destId="{C349479B-6556-4BE8-BDD1-57E4CFBCD5F9}" srcOrd="0" destOrd="0" presId="urn:microsoft.com/office/officeart/2005/8/layout/radial4"/>
    <dgm:cxn modelId="{028A6A2C-432E-4563-83B2-70458F0CDA4B}" srcId="{AD4A0879-24D3-4E2A-861F-0912233B8F43}" destId="{277395CA-E2ED-4632-A418-AA74ADD4B796}" srcOrd="0" destOrd="0" parTransId="{AE56D9F4-EDB0-4B75-AE16-6FC589EA67F3}" sibTransId="{42FC9F24-C4FD-4F56-8578-098128FDC7B6}"/>
    <dgm:cxn modelId="{A963A62D-8796-4D9A-8D0C-DCB17583B2EC}" srcId="{AD4A0879-24D3-4E2A-861F-0912233B8F43}" destId="{36399E08-AA5C-4DC6-A2CB-435AE24DAE88}" srcOrd="2" destOrd="0" parTransId="{43E73575-A164-486F-A9CD-6A8C2D659848}" sibTransId="{E59DA9F6-CB99-4F92-A93D-9CEA2CEE5D76}"/>
    <dgm:cxn modelId="{95989C5A-08C6-48B5-B715-796FAE797354}" type="presOf" srcId="{277395CA-E2ED-4632-A418-AA74ADD4B796}" destId="{25601ACD-40B4-492A-A47E-D3D968CC6EA1}" srcOrd="0" destOrd="0" presId="urn:microsoft.com/office/officeart/2005/8/layout/radial4"/>
    <dgm:cxn modelId="{22282272-05A2-4775-AB34-20686CB518AF}" type="presOf" srcId="{CEDA10ED-9A3B-434C-9BFE-BC6DC06E1629}" destId="{4B914AAA-DDCF-4664-871B-4082DCB5B3D8}" srcOrd="0" destOrd="0" presId="urn:microsoft.com/office/officeart/2005/8/layout/radial4"/>
    <dgm:cxn modelId="{C5EBF573-1DCD-4ACA-81CF-E9A16AFD860B}" type="presOf" srcId="{FBBDB520-B06E-492F-B771-4FBA41051398}" destId="{00343117-76CD-40A0-8030-DC3E63BF7700}" srcOrd="0" destOrd="0" presId="urn:microsoft.com/office/officeart/2005/8/layout/radial4"/>
    <dgm:cxn modelId="{244F2176-B5D9-466B-96E1-F9AD0C5DE05E}" type="presOf" srcId="{0BBA2649-33A8-47EC-9105-668F18F3DAA2}" destId="{FC33D4E0-AF44-4EB3-A445-5E42E05048EA}" srcOrd="0" destOrd="0" presId="urn:microsoft.com/office/officeart/2005/8/layout/radial4"/>
    <dgm:cxn modelId="{2917EC76-2337-428D-8048-CDD71EBA1D1A}" srcId="{AD4A0879-24D3-4E2A-861F-0912233B8F43}" destId="{10C884AA-62C4-4046-B986-D30EF4E3D5F8}" srcOrd="5" destOrd="0" parTransId="{FBBDB520-B06E-492F-B771-4FBA41051398}" sibTransId="{6E00B38B-239A-4541-8523-F6A5D1BC6F5C}"/>
    <dgm:cxn modelId="{EEC5EF87-929D-4601-A0F8-B62B1D1EA90A}" type="presOf" srcId="{F811D799-F44D-4401-B59E-FF6D6D5CBCD0}" destId="{70C58504-AED7-41F4-B71C-5E4EA854FB22}" srcOrd="0" destOrd="0" presId="urn:microsoft.com/office/officeart/2005/8/layout/radial4"/>
    <dgm:cxn modelId="{1D13EE8A-ABD1-4C99-BFA3-2485A744211B}" srcId="{AD4A0879-24D3-4E2A-861F-0912233B8F43}" destId="{55FAAC4D-0170-4D8F-92F0-ED5E0E8EE815}" srcOrd="8" destOrd="0" parTransId="{5FE9BE73-968F-4328-B64C-3A810A3D0097}" sibTransId="{1248D189-0D3F-4D86-BAC1-E17BBC457F77}"/>
    <dgm:cxn modelId="{A586168C-8519-45CD-B3DB-48E355D2D4BC}" type="presOf" srcId="{10C884AA-62C4-4046-B986-D30EF4E3D5F8}" destId="{A2BBD960-BC6A-42C0-A13C-1D30C2E71B3E}" srcOrd="0" destOrd="0" presId="urn:microsoft.com/office/officeart/2005/8/layout/radial4"/>
    <dgm:cxn modelId="{3306058D-CE9E-4CED-9C24-A4C7C21C5CFC}" type="presOf" srcId="{F7E98E4F-6F5B-46FA-A344-E9B3C0B8733C}" destId="{B3C7458B-AB8C-48CA-AF59-29FD1B3168DE}" srcOrd="0" destOrd="0" presId="urn:microsoft.com/office/officeart/2005/8/layout/radial4"/>
    <dgm:cxn modelId="{BA1A198F-E72C-4DB4-9F6A-4F25271297A2}" srcId="{AD4A0879-24D3-4E2A-861F-0912233B8F43}" destId="{CEDA10ED-9A3B-434C-9BFE-BC6DC06E1629}" srcOrd="3" destOrd="0" parTransId="{12EBB100-66C7-428F-B874-E7FA53BE462D}" sibTransId="{FF885759-82DD-4F19-A613-4AB51D86596C}"/>
    <dgm:cxn modelId="{50098693-1419-4156-8EE8-AE494A118718}" type="presOf" srcId="{F7D2661A-898A-46BF-9767-569FE9CEFC0F}" destId="{EA28D71F-1E42-4024-80C1-B54BB1EF3184}" srcOrd="0" destOrd="0" presId="urn:microsoft.com/office/officeart/2005/8/layout/radial4"/>
    <dgm:cxn modelId="{173B6997-4C96-4E91-A846-99172B942971}" type="presOf" srcId="{B1EC822F-85BA-4FD2-A68A-FC663FAB3D61}" destId="{C812C5FE-9A32-4F4B-AE02-052C056AB0B1}" srcOrd="0" destOrd="0" presId="urn:microsoft.com/office/officeart/2005/8/layout/radial4"/>
    <dgm:cxn modelId="{8224189A-7830-458D-A882-192D5E75B52A}" type="presOf" srcId="{36399E08-AA5C-4DC6-A2CB-435AE24DAE88}" destId="{321C2B06-84B0-400C-96C1-B95E8CF4C1A6}" srcOrd="0" destOrd="0" presId="urn:microsoft.com/office/officeart/2005/8/layout/radial4"/>
    <dgm:cxn modelId="{4DBAC49F-6BA7-4544-AEBF-DC367E2AC8A1}" type="presOf" srcId="{D25955E6-AA40-4605-87BB-C9431FC667F9}" destId="{7547A6FA-3A62-4A7A-A76B-8548ED7E0F94}" srcOrd="0" destOrd="0" presId="urn:microsoft.com/office/officeart/2005/8/layout/radial4"/>
    <dgm:cxn modelId="{550C2BA0-F208-4DD8-8863-C01B25D41ECF}" srcId="{AD4A0879-24D3-4E2A-861F-0912233B8F43}" destId="{F7E98E4F-6F5B-46FA-A344-E9B3C0B8733C}" srcOrd="6" destOrd="0" parTransId="{DFE2DCAD-2D4E-484C-811F-E2B877900452}" sibTransId="{9F6A2376-E75F-4F94-B671-A9CF11B47E35}"/>
    <dgm:cxn modelId="{B4554EA3-32E5-4836-9144-E923F60F9BF4}" type="presOf" srcId="{AE56D9F4-EDB0-4B75-AE16-6FC589EA67F3}" destId="{093D9848-0D05-4719-9C5E-1426664B9489}" srcOrd="0" destOrd="0" presId="urn:microsoft.com/office/officeart/2005/8/layout/radial4"/>
    <dgm:cxn modelId="{3AB0EFAB-C219-4279-8980-38CF435E4202}" type="presOf" srcId="{A4099918-B263-4CD8-9D11-5C9420BD3125}" destId="{BCE4D437-C87B-4D70-8237-7BF67A199891}" srcOrd="0" destOrd="0" presId="urn:microsoft.com/office/officeart/2005/8/layout/radial4"/>
    <dgm:cxn modelId="{B9C060B6-719C-440F-9B0D-C24AA04AC1AB}" type="presOf" srcId="{D483804B-74CE-4FF7-8CE4-8F98184FA7C9}" destId="{730A0260-9F44-4BDA-BFC0-D02E3B1CBA8C}" srcOrd="0" destOrd="0" presId="urn:microsoft.com/office/officeart/2005/8/layout/radial4"/>
    <dgm:cxn modelId="{B09D27C7-862B-4CA0-8B45-62A509DE54B2}" srcId="{AD4A0879-24D3-4E2A-861F-0912233B8F43}" destId="{D483804B-74CE-4FF7-8CE4-8F98184FA7C9}" srcOrd="4" destOrd="0" parTransId="{A4099918-B263-4CD8-9D11-5C9420BD3125}" sibTransId="{5F7CF14D-1984-43BC-9814-1A0325AC36D9}"/>
    <dgm:cxn modelId="{CF1DD6CF-F17F-44DE-8B78-3E9833CD6695}" type="presOf" srcId="{5FE9BE73-968F-4328-B64C-3A810A3D0097}" destId="{4904D779-6FB1-426A-847F-9CF62829053A}" srcOrd="0" destOrd="0" presId="urn:microsoft.com/office/officeart/2005/8/layout/radial4"/>
    <dgm:cxn modelId="{E28B51D1-590B-478D-857C-61ADF4FAFB05}" type="presOf" srcId="{12EBB100-66C7-428F-B874-E7FA53BE462D}" destId="{5D108D4A-D410-4D19-A97B-E7624B3C18E3}" srcOrd="0" destOrd="0" presId="urn:microsoft.com/office/officeart/2005/8/layout/radial4"/>
    <dgm:cxn modelId="{6809F8E5-2528-4B1F-97EF-AA66D2BBC752}" srcId="{B1EC822F-85BA-4FD2-A68A-FC663FAB3D61}" destId="{EDAE9554-F560-47C3-84D0-672E1C7AAC28}" srcOrd="1" destOrd="0" parTransId="{CE8B660A-CC44-4B78-8A3F-A0BD27E9551C}" sibTransId="{238BF1ED-AEFE-4E99-AD4B-6B5ED2AEC329}"/>
    <dgm:cxn modelId="{35B005F6-186F-4D99-AC80-DFEAC9E08A60}" type="presOf" srcId="{55FAAC4D-0170-4D8F-92F0-ED5E0E8EE815}" destId="{5374114B-E812-4646-A528-9C0374F2CDC0}" srcOrd="0" destOrd="0" presId="urn:microsoft.com/office/officeart/2005/8/layout/radial4"/>
    <dgm:cxn modelId="{7F5452F8-67AC-4C70-9BA3-9021225B59F1}" type="presOf" srcId="{DFE2DCAD-2D4E-484C-811F-E2B877900452}" destId="{6C34C38B-75DA-4444-B54D-2F5D09FE353E}" srcOrd="0" destOrd="0" presId="urn:microsoft.com/office/officeart/2005/8/layout/radial4"/>
    <dgm:cxn modelId="{2DF684BC-36E6-4ED2-A2A7-9525DD9D02B4}" type="presParOf" srcId="{C812C5FE-9A32-4F4B-AE02-052C056AB0B1}" destId="{C349479B-6556-4BE8-BDD1-57E4CFBCD5F9}" srcOrd="0" destOrd="0" presId="urn:microsoft.com/office/officeart/2005/8/layout/radial4"/>
    <dgm:cxn modelId="{67B57BC1-C66E-404C-855A-850214DD00A4}" type="presParOf" srcId="{C812C5FE-9A32-4F4B-AE02-052C056AB0B1}" destId="{093D9848-0D05-4719-9C5E-1426664B9489}" srcOrd="1" destOrd="0" presId="urn:microsoft.com/office/officeart/2005/8/layout/radial4"/>
    <dgm:cxn modelId="{C2B6E38D-4F90-48BB-8A18-F455A24AC670}" type="presParOf" srcId="{C812C5FE-9A32-4F4B-AE02-052C056AB0B1}" destId="{25601ACD-40B4-492A-A47E-D3D968CC6EA1}" srcOrd="2" destOrd="0" presId="urn:microsoft.com/office/officeart/2005/8/layout/radial4"/>
    <dgm:cxn modelId="{A119DC92-8B81-4CE4-820C-66DF896D07B2}" type="presParOf" srcId="{C812C5FE-9A32-4F4B-AE02-052C056AB0B1}" destId="{FC33D4E0-AF44-4EB3-A445-5E42E05048EA}" srcOrd="3" destOrd="0" presId="urn:microsoft.com/office/officeart/2005/8/layout/radial4"/>
    <dgm:cxn modelId="{D62C0D71-789A-48A0-B717-001A7C178B13}" type="presParOf" srcId="{C812C5FE-9A32-4F4B-AE02-052C056AB0B1}" destId="{EA28D71F-1E42-4024-80C1-B54BB1EF3184}" srcOrd="4" destOrd="0" presId="urn:microsoft.com/office/officeart/2005/8/layout/radial4"/>
    <dgm:cxn modelId="{21987611-AF14-4EB8-8098-5DBA118FC445}" type="presParOf" srcId="{C812C5FE-9A32-4F4B-AE02-052C056AB0B1}" destId="{5779177E-4543-4843-B641-A22480189D4D}" srcOrd="5" destOrd="0" presId="urn:microsoft.com/office/officeart/2005/8/layout/radial4"/>
    <dgm:cxn modelId="{0A7151DC-76DF-4717-AEFD-6D6A921C32F9}" type="presParOf" srcId="{C812C5FE-9A32-4F4B-AE02-052C056AB0B1}" destId="{321C2B06-84B0-400C-96C1-B95E8CF4C1A6}" srcOrd="6" destOrd="0" presId="urn:microsoft.com/office/officeart/2005/8/layout/radial4"/>
    <dgm:cxn modelId="{CBCC0E28-5CCD-4B5D-A419-5FAE30571F23}" type="presParOf" srcId="{C812C5FE-9A32-4F4B-AE02-052C056AB0B1}" destId="{5D108D4A-D410-4D19-A97B-E7624B3C18E3}" srcOrd="7" destOrd="0" presId="urn:microsoft.com/office/officeart/2005/8/layout/radial4"/>
    <dgm:cxn modelId="{B751BE5E-1C1D-4CF0-81B4-2381166FD9D1}" type="presParOf" srcId="{C812C5FE-9A32-4F4B-AE02-052C056AB0B1}" destId="{4B914AAA-DDCF-4664-871B-4082DCB5B3D8}" srcOrd="8" destOrd="0" presId="urn:microsoft.com/office/officeart/2005/8/layout/radial4"/>
    <dgm:cxn modelId="{828DFD9E-7C12-4C63-AFA9-7F2DC80C0C49}" type="presParOf" srcId="{C812C5FE-9A32-4F4B-AE02-052C056AB0B1}" destId="{BCE4D437-C87B-4D70-8237-7BF67A199891}" srcOrd="9" destOrd="0" presId="urn:microsoft.com/office/officeart/2005/8/layout/radial4"/>
    <dgm:cxn modelId="{5E27CF4F-B030-45BD-A28C-7A78C8B6FF37}" type="presParOf" srcId="{C812C5FE-9A32-4F4B-AE02-052C056AB0B1}" destId="{730A0260-9F44-4BDA-BFC0-D02E3B1CBA8C}" srcOrd="10" destOrd="0" presId="urn:microsoft.com/office/officeart/2005/8/layout/radial4"/>
    <dgm:cxn modelId="{1E3FADCC-ED6A-4CE9-BD20-A2F6A5B02E38}" type="presParOf" srcId="{C812C5FE-9A32-4F4B-AE02-052C056AB0B1}" destId="{00343117-76CD-40A0-8030-DC3E63BF7700}" srcOrd="11" destOrd="0" presId="urn:microsoft.com/office/officeart/2005/8/layout/radial4"/>
    <dgm:cxn modelId="{FA5531BD-BBD2-4390-B0B2-8E276AF1A0D4}" type="presParOf" srcId="{C812C5FE-9A32-4F4B-AE02-052C056AB0B1}" destId="{A2BBD960-BC6A-42C0-A13C-1D30C2E71B3E}" srcOrd="12" destOrd="0" presId="urn:microsoft.com/office/officeart/2005/8/layout/radial4"/>
    <dgm:cxn modelId="{2623327F-D45B-4387-B9EA-2714B8C85009}" type="presParOf" srcId="{C812C5FE-9A32-4F4B-AE02-052C056AB0B1}" destId="{6C34C38B-75DA-4444-B54D-2F5D09FE353E}" srcOrd="13" destOrd="0" presId="urn:microsoft.com/office/officeart/2005/8/layout/radial4"/>
    <dgm:cxn modelId="{B39AA155-C221-429C-83EA-30706598F9E3}" type="presParOf" srcId="{C812C5FE-9A32-4F4B-AE02-052C056AB0B1}" destId="{B3C7458B-AB8C-48CA-AF59-29FD1B3168DE}" srcOrd="14" destOrd="0" presId="urn:microsoft.com/office/officeart/2005/8/layout/radial4"/>
    <dgm:cxn modelId="{A0215A98-291A-41AC-BC3F-5FF5CB7C07EB}" type="presParOf" srcId="{C812C5FE-9A32-4F4B-AE02-052C056AB0B1}" destId="{70C58504-AED7-41F4-B71C-5E4EA854FB22}" srcOrd="15" destOrd="0" presId="urn:microsoft.com/office/officeart/2005/8/layout/radial4"/>
    <dgm:cxn modelId="{9FDEC136-632B-485A-93BF-34C3661D7096}" type="presParOf" srcId="{C812C5FE-9A32-4F4B-AE02-052C056AB0B1}" destId="{7547A6FA-3A62-4A7A-A76B-8548ED7E0F94}" srcOrd="16" destOrd="0" presId="urn:microsoft.com/office/officeart/2005/8/layout/radial4"/>
    <dgm:cxn modelId="{12145CD1-7590-4FC8-A074-85916CAA2218}" type="presParOf" srcId="{C812C5FE-9A32-4F4B-AE02-052C056AB0B1}" destId="{4904D779-6FB1-426A-847F-9CF62829053A}" srcOrd="17" destOrd="0" presId="urn:microsoft.com/office/officeart/2005/8/layout/radial4"/>
    <dgm:cxn modelId="{9907BBE1-A652-4236-B729-82835D8FD452}" type="presParOf" srcId="{C812C5FE-9A32-4F4B-AE02-052C056AB0B1}" destId="{5374114B-E812-4646-A528-9C0374F2CDC0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9479B-6556-4BE8-BDD1-57E4CFBCD5F9}">
      <dsp:nvSpPr>
        <dsp:cNvPr id="0" name=""/>
        <dsp:cNvSpPr/>
      </dsp:nvSpPr>
      <dsp:spPr>
        <a:xfrm>
          <a:off x="2529110" y="1913816"/>
          <a:ext cx="898146" cy="898146"/>
        </a:xfrm>
        <a:prstGeom prst="ellipse">
          <a:avLst/>
        </a:prstGeom>
        <a:noFill/>
        <a:ln w="254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accent2"/>
              </a:solidFill>
              <a:latin typeface="Arial"/>
              <a:ea typeface="+mn-ea"/>
              <a:cs typeface="+mn-cs"/>
            </a:rPr>
            <a:t>Star Ratings</a:t>
          </a:r>
        </a:p>
      </dsp:txBody>
      <dsp:txXfrm>
        <a:off x="2660640" y="2045346"/>
        <a:ext cx="635086" cy="635086"/>
      </dsp:txXfrm>
    </dsp:sp>
    <dsp:sp modelId="{093D9848-0D05-4719-9C5E-1426664B9489}">
      <dsp:nvSpPr>
        <dsp:cNvPr id="0" name=""/>
        <dsp:cNvSpPr/>
      </dsp:nvSpPr>
      <dsp:spPr>
        <a:xfrm rot="10800000">
          <a:off x="876976" y="2234904"/>
          <a:ext cx="1561265" cy="255971"/>
        </a:xfrm>
        <a:prstGeom prst="leftArrow">
          <a:avLst>
            <a:gd name="adj1" fmla="val 60000"/>
            <a:gd name="adj2" fmla="val 50000"/>
          </a:avLst>
        </a:prstGeom>
        <a:solidFill>
          <a:srgbClr val="00A9F6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601ACD-40B4-492A-A47E-D3D968CC6EA1}">
      <dsp:nvSpPr>
        <dsp:cNvPr id="0" name=""/>
        <dsp:cNvSpPr/>
      </dsp:nvSpPr>
      <dsp:spPr>
        <a:xfrm>
          <a:off x="513885" y="2068340"/>
          <a:ext cx="726182" cy="589099"/>
        </a:xfrm>
        <a:prstGeom prst="rect">
          <a:avLst/>
        </a:prstGeom>
        <a:solidFill>
          <a:srgbClr val="00A9F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Staying Healthy</a:t>
          </a:r>
        </a:p>
      </dsp:txBody>
      <dsp:txXfrm>
        <a:off x="513885" y="2068340"/>
        <a:ext cx="726182" cy="589099"/>
      </dsp:txXfrm>
    </dsp:sp>
    <dsp:sp modelId="{FC33D4E0-AF44-4EB3-A445-5E42E05048EA}">
      <dsp:nvSpPr>
        <dsp:cNvPr id="0" name=""/>
        <dsp:cNvSpPr/>
      </dsp:nvSpPr>
      <dsp:spPr>
        <a:xfrm rot="12150000">
          <a:off x="977499" y="1729542"/>
          <a:ext cx="1561265" cy="255971"/>
        </a:xfrm>
        <a:prstGeom prst="leftArrow">
          <a:avLst>
            <a:gd name="adj1" fmla="val 60000"/>
            <a:gd name="adj2" fmla="val 50000"/>
          </a:avLst>
        </a:prstGeom>
        <a:solidFill>
          <a:srgbClr val="00A9F6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8D71F-1E42-4024-80C1-B54BB1EF3184}">
      <dsp:nvSpPr>
        <dsp:cNvPr id="0" name=""/>
        <dsp:cNvSpPr/>
      </dsp:nvSpPr>
      <dsp:spPr>
        <a:xfrm>
          <a:off x="673830" y="1264243"/>
          <a:ext cx="726182" cy="589099"/>
        </a:xfrm>
        <a:prstGeom prst="rect">
          <a:avLst/>
        </a:prstGeom>
        <a:solidFill>
          <a:srgbClr val="00A9F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Managing Chronic Conditions </a:t>
          </a:r>
        </a:p>
      </dsp:txBody>
      <dsp:txXfrm>
        <a:off x="673830" y="1264243"/>
        <a:ext cx="726182" cy="589099"/>
      </dsp:txXfrm>
    </dsp:sp>
    <dsp:sp modelId="{5779177E-4543-4843-B641-A22480189D4D}">
      <dsp:nvSpPr>
        <dsp:cNvPr id="0" name=""/>
        <dsp:cNvSpPr/>
      </dsp:nvSpPr>
      <dsp:spPr>
        <a:xfrm rot="13302384">
          <a:off x="1179129" y="1343130"/>
          <a:ext cx="1596749" cy="255971"/>
        </a:xfrm>
        <a:prstGeom prst="leftArrow">
          <a:avLst>
            <a:gd name="adj1" fmla="val 60000"/>
            <a:gd name="adj2" fmla="val 50000"/>
          </a:avLst>
        </a:prstGeom>
        <a:solidFill>
          <a:srgbClr val="00A9F6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1C2B06-84B0-400C-96C1-B95E8CF4C1A6}">
      <dsp:nvSpPr>
        <dsp:cNvPr id="0" name=""/>
        <dsp:cNvSpPr/>
      </dsp:nvSpPr>
      <dsp:spPr>
        <a:xfrm>
          <a:off x="1018374" y="645397"/>
          <a:ext cx="726182" cy="589099"/>
        </a:xfrm>
        <a:prstGeom prst="rect">
          <a:avLst/>
        </a:prstGeom>
        <a:solidFill>
          <a:srgbClr val="00A9F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Member Experience</a:t>
          </a:r>
        </a:p>
      </dsp:txBody>
      <dsp:txXfrm>
        <a:off x="1018374" y="645397"/>
        <a:ext cx="726182" cy="589099"/>
      </dsp:txXfrm>
    </dsp:sp>
    <dsp:sp modelId="{5D108D4A-D410-4D19-A97B-E7624B3C18E3}">
      <dsp:nvSpPr>
        <dsp:cNvPr id="0" name=""/>
        <dsp:cNvSpPr/>
      </dsp:nvSpPr>
      <dsp:spPr>
        <a:xfrm rot="14745456">
          <a:off x="1648462" y="1025993"/>
          <a:ext cx="1570677" cy="255971"/>
        </a:xfrm>
        <a:prstGeom prst="leftArrow">
          <a:avLst>
            <a:gd name="adj1" fmla="val 60000"/>
            <a:gd name="adj2" fmla="val 50000"/>
          </a:avLst>
        </a:prstGeom>
        <a:solidFill>
          <a:srgbClr val="00A9F6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14AAA-DDCF-4664-871B-4082DCB5B3D8}">
      <dsp:nvSpPr>
        <dsp:cNvPr id="0" name=""/>
        <dsp:cNvSpPr/>
      </dsp:nvSpPr>
      <dsp:spPr>
        <a:xfrm>
          <a:off x="1748251" y="143344"/>
          <a:ext cx="726182" cy="589099"/>
        </a:xfrm>
        <a:prstGeom prst="rect">
          <a:avLst/>
        </a:prstGeom>
        <a:solidFill>
          <a:srgbClr val="00A9F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Member Complaints</a:t>
          </a:r>
        </a:p>
      </dsp:txBody>
      <dsp:txXfrm>
        <a:off x="1748251" y="143344"/>
        <a:ext cx="726182" cy="589099"/>
      </dsp:txXfrm>
    </dsp:sp>
    <dsp:sp modelId="{BCE4D437-C87B-4D70-8237-7BF67A199891}">
      <dsp:nvSpPr>
        <dsp:cNvPr id="0" name=""/>
        <dsp:cNvSpPr/>
      </dsp:nvSpPr>
      <dsp:spPr>
        <a:xfrm rot="16055676">
          <a:off x="2171383" y="946667"/>
          <a:ext cx="1505370" cy="255971"/>
        </a:xfrm>
        <a:prstGeom prst="leftArrow">
          <a:avLst>
            <a:gd name="adj1" fmla="val 60000"/>
            <a:gd name="adj2" fmla="val 50000"/>
          </a:avLst>
        </a:prstGeom>
        <a:solidFill>
          <a:srgbClr val="00A9F6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A0260-9F44-4BDA-BFC0-D02E3B1CBA8C}">
      <dsp:nvSpPr>
        <dsp:cNvPr id="0" name=""/>
        <dsp:cNvSpPr/>
      </dsp:nvSpPr>
      <dsp:spPr>
        <a:xfrm>
          <a:off x="2516401" y="52563"/>
          <a:ext cx="752154" cy="540135"/>
        </a:xfrm>
        <a:prstGeom prst="rect">
          <a:avLst/>
        </a:prstGeom>
        <a:solidFill>
          <a:srgbClr val="00A9F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Customer Service</a:t>
          </a:r>
        </a:p>
      </dsp:txBody>
      <dsp:txXfrm>
        <a:off x="2516401" y="52563"/>
        <a:ext cx="752154" cy="540135"/>
      </dsp:txXfrm>
    </dsp:sp>
    <dsp:sp modelId="{00343117-76CD-40A0-8030-DC3E63BF7700}">
      <dsp:nvSpPr>
        <dsp:cNvPr id="0" name=""/>
        <dsp:cNvSpPr/>
      </dsp:nvSpPr>
      <dsp:spPr>
        <a:xfrm rot="17550000">
          <a:off x="2702911" y="1014853"/>
          <a:ext cx="1561265" cy="25597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BD960-BC6A-42C0-A13C-1D30C2E71B3E}">
      <dsp:nvSpPr>
        <dsp:cNvPr id="0" name=""/>
        <dsp:cNvSpPr/>
      </dsp:nvSpPr>
      <dsp:spPr>
        <a:xfrm>
          <a:off x="3379074" y="122446"/>
          <a:ext cx="806411" cy="598363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Drug Plan Customer Services</a:t>
          </a:r>
        </a:p>
      </dsp:txBody>
      <dsp:txXfrm>
        <a:off x="3379074" y="122446"/>
        <a:ext cx="806411" cy="598363"/>
      </dsp:txXfrm>
    </dsp:sp>
    <dsp:sp modelId="{6C34C38B-75DA-4444-B54D-2F5D09FE353E}">
      <dsp:nvSpPr>
        <dsp:cNvPr id="0" name=""/>
        <dsp:cNvSpPr/>
      </dsp:nvSpPr>
      <dsp:spPr>
        <a:xfrm rot="19084380">
          <a:off x="3173545" y="1323865"/>
          <a:ext cx="1638090" cy="25597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7458B-AB8C-48CA-AF59-29FD1B3168DE}">
      <dsp:nvSpPr>
        <dsp:cNvPr id="0" name=""/>
        <dsp:cNvSpPr/>
      </dsp:nvSpPr>
      <dsp:spPr>
        <a:xfrm>
          <a:off x="4197692" y="558862"/>
          <a:ext cx="808530" cy="691431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Drug Plan Member Complaints and Audit Findings</a:t>
          </a:r>
        </a:p>
      </dsp:txBody>
      <dsp:txXfrm>
        <a:off x="4197692" y="558862"/>
        <a:ext cx="808530" cy="691431"/>
      </dsp:txXfrm>
    </dsp:sp>
    <dsp:sp modelId="{70C58504-AED7-41F4-B71C-5E4EA854FB22}">
      <dsp:nvSpPr>
        <dsp:cNvPr id="0" name=""/>
        <dsp:cNvSpPr/>
      </dsp:nvSpPr>
      <dsp:spPr>
        <a:xfrm rot="20353788">
          <a:off x="3434175" y="1749664"/>
          <a:ext cx="1646827" cy="25597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47A6FA-3A62-4A7A-A76B-8548ED7E0F94}">
      <dsp:nvSpPr>
        <dsp:cNvPr id="0" name=""/>
        <dsp:cNvSpPr/>
      </dsp:nvSpPr>
      <dsp:spPr>
        <a:xfrm>
          <a:off x="4567546" y="1270613"/>
          <a:ext cx="919886" cy="630075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Member Experience with Drug Plan</a:t>
          </a:r>
        </a:p>
      </dsp:txBody>
      <dsp:txXfrm>
        <a:off x="4567546" y="1270613"/>
        <a:ext cx="919886" cy="630075"/>
      </dsp:txXfrm>
    </dsp:sp>
    <dsp:sp modelId="{4904D779-6FB1-426A-847F-9CF62829053A}">
      <dsp:nvSpPr>
        <dsp:cNvPr id="0" name=""/>
        <dsp:cNvSpPr/>
      </dsp:nvSpPr>
      <dsp:spPr>
        <a:xfrm>
          <a:off x="3518123" y="2234904"/>
          <a:ext cx="1561265" cy="25597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74114B-E812-4646-A528-9C0374F2CDC0}">
      <dsp:nvSpPr>
        <dsp:cNvPr id="0" name=""/>
        <dsp:cNvSpPr/>
      </dsp:nvSpPr>
      <dsp:spPr>
        <a:xfrm>
          <a:off x="4643809" y="2020189"/>
          <a:ext cx="871161" cy="685401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Drug Pricing and Patient Safety</a:t>
          </a:r>
        </a:p>
      </dsp:txBody>
      <dsp:txXfrm>
        <a:off x="4643809" y="2020189"/>
        <a:ext cx="871161" cy="685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5F7B64-FC6D-4675-8CBF-EB837BE801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BA5D6D-2FB1-4BE2-AA26-CFAA4CB2B1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6EE2393-533C-4C42-904F-D9824E68FFF3}" type="datetimeFigureOut">
              <a:rPr lang="en-US" smtClean="0"/>
              <a:t>4/23/19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692EA1-7E2C-431F-A86E-FF7C9C7E09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869CDF-A051-46CB-A84E-FD96764D86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89F76A-95F6-44C2-9C23-B6CE26B79F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08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51F55F-799E-1C42-AE9C-918E63D13065}" type="datetimeFigureOut">
              <a:rPr lang="en-US" smtClean="0"/>
              <a:t>4/23/19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F5DFF11-6034-4547-9215-2721C073C4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16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DFF11-6034-4547-9215-2721C073C44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299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02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930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5DFF11-6034-4547-9215-2721C073C44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590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05372" eaLnBrk="0" hangingPunct="0">
              <a:lnSpc>
                <a:spcPct val="95000"/>
              </a:lnSpc>
              <a:spcBef>
                <a:spcPct val="75000"/>
              </a:spcBef>
              <a:buClr>
                <a:srgbClr val="00A9F6"/>
              </a:buClr>
              <a:buSzPct val="100000"/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542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5DFF11-6034-4547-9215-2721C073C44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8243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17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5DFF11-6034-4547-9215-2721C073C44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650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783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5DFF11-6034-4547-9215-2721C073C44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867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08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5DFF11-6034-4547-9215-2721C073C44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8778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1493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5DFF11-6034-4547-9215-2721C073C44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8583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DFF11-6034-4547-9215-2721C073C44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862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5DFF11-6034-4547-9215-2721C073C44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985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57600" lvl="8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22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65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3597C-CB29-3E41-9C25-8CE07D7CF59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149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5DFF11-6034-4547-9215-2721C073C4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281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7D12AEC4-6978-DB44-BEE8-11E874C809A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80083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5DFF11-6034-4547-9215-2721C073C44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199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70562" y="883578"/>
            <a:ext cx="3552960" cy="4078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0" y="4302760"/>
            <a:ext cx="2145030" cy="458756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975786" y="3366763"/>
            <a:ext cx="3158893" cy="51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75787" y="1457642"/>
            <a:ext cx="3158892" cy="1790484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400" b="1" i="0"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756" y="49695"/>
            <a:ext cx="6758608" cy="675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97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1698" y="1389888"/>
            <a:ext cx="4911918" cy="218660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1698" y="3760961"/>
            <a:ext cx="4911918" cy="2186609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302149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830664" cy="3339548"/>
          </a:xfrm>
          <a:ln w="187325">
            <a:noFill/>
            <a:miter lim="800000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3522428"/>
            <a:ext cx="2830513" cy="33355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68556"/>
            <a:ext cx="6845157" cy="1862815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823446"/>
            <a:ext cx="6845157" cy="2322911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bg1"/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68556"/>
            <a:ext cx="7769831" cy="18628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823446"/>
            <a:ext cx="7769831" cy="2322911"/>
          </a:xfrm>
        </p:spPr>
        <p:txBody>
          <a:bodyPr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allout Center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42075"/>
            <a:ext cx="7886700" cy="24094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34440"/>
            <a:ext cx="7886700" cy="1261872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5768"/>
            <a:ext cx="7886700" cy="340763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 typeface="Arial" charset="0"/>
              <a:buNone/>
              <a:defRPr sz="2200" b="0" i="0">
                <a:solidFill>
                  <a:schemeClr val="bg1"/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34440"/>
            <a:ext cx="7891272" cy="1261872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5768"/>
            <a:ext cx="3844745" cy="3397356"/>
          </a:xfrm>
        </p:spPr>
        <p:txBody>
          <a:bodyPr>
            <a:normAutofit/>
          </a:bodyPr>
          <a:lstStyle>
            <a:lvl1pPr marL="285750" indent="-285750">
              <a:buFont typeface="Arial" charset="0"/>
              <a:buChar char="•"/>
              <a:defRPr sz="1800" b="0" i="0">
                <a:solidFill>
                  <a:schemeClr val="bg1"/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4665843" y="2715768"/>
            <a:ext cx="3844745" cy="3397356"/>
          </a:xfrm>
        </p:spPr>
        <p:txBody>
          <a:bodyPr>
            <a:normAutofit/>
          </a:bodyPr>
          <a:lstStyle>
            <a:lvl1pPr marL="285750" indent="-285750">
              <a:buFont typeface="Arial" charset="0"/>
              <a:buChar char="•"/>
              <a:defRPr sz="1800" b="0" i="0">
                <a:solidFill>
                  <a:schemeClr val="bg1"/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34440"/>
            <a:ext cx="7891272" cy="1261872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5768"/>
            <a:ext cx="3844745" cy="3397356"/>
          </a:xfrm>
        </p:spPr>
        <p:txBody>
          <a:bodyPr>
            <a:normAutofit/>
          </a:bodyPr>
          <a:lstStyle>
            <a:lvl1pPr marL="285750" indent="-285750">
              <a:buFont typeface="Arial" charset="0"/>
              <a:buChar char="•"/>
              <a:defRPr sz="1800" b="0" i="0">
                <a:solidFill>
                  <a:schemeClr val="bg1"/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674742" y="2716213"/>
            <a:ext cx="3840608" cy="33972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Page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63765"/>
            <a:ext cx="7772400" cy="1862815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50760"/>
            <a:ext cx="7772400" cy="1995597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tx2"/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506859"/>
            <a:ext cx="7772400" cy="332726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 baseline="0">
                <a:solidFill>
                  <a:schemeClr val="accent1"/>
                </a:solidFill>
                <a:latin typeface="Gotham-Medium" charset="0"/>
                <a:ea typeface="Gotham-Medium" charset="0"/>
                <a:cs typeface="Gotham-Medium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OPTIONAL HEADER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83"/>
          <a:stretch/>
        </p:blipFill>
        <p:spPr>
          <a:xfrm>
            <a:off x="1760882" y="0"/>
            <a:ext cx="7383117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70562" y="883578"/>
            <a:ext cx="3552960" cy="4078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0" y="4302760"/>
            <a:ext cx="2145030" cy="458756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975786" y="3366763"/>
            <a:ext cx="3158893" cy="51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75787" y="1457642"/>
            <a:ext cx="3158892" cy="1790484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400" b="1" i="0"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allout Center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42075"/>
            <a:ext cx="7886700" cy="24094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1698" y="1389888"/>
            <a:ext cx="4911918" cy="218541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1698" y="3758184"/>
            <a:ext cx="4911918" cy="2186609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2"/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302149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830664" cy="6858000"/>
          </a:xfrm>
          <a:ln w="187325">
            <a:noFill/>
            <a:miter lim="800000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1698" y="1391474"/>
            <a:ext cx="4911918" cy="218660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1698" y="3760961"/>
            <a:ext cx="4911918" cy="2186609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2"/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302149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830664" cy="3339548"/>
          </a:xfrm>
          <a:ln w="187325">
            <a:noFill/>
            <a:miter lim="800000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3522428"/>
            <a:ext cx="2830513" cy="33355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34440"/>
            <a:ext cx="7886700" cy="12618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15768"/>
            <a:ext cx="7886700" cy="33973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34440"/>
            <a:ext cx="7891272" cy="1261872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5768"/>
            <a:ext cx="7886700" cy="308405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 typeface="Arial" charset="0"/>
              <a:buNone/>
              <a:defRPr sz="1800" b="0" i="0">
                <a:solidFill>
                  <a:schemeClr val="tx2"/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34440"/>
            <a:ext cx="7891272" cy="1261872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5768"/>
            <a:ext cx="3844745" cy="3291840"/>
          </a:xfrm>
        </p:spPr>
        <p:txBody>
          <a:bodyPr>
            <a:normAutofit/>
          </a:bodyPr>
          <a:lstStyle>
            <a:lvl1pPr marL="285750" indent="-285750">
              <a:buFont typeface="Arial" charset="0"/>
              <a:buChar char="•"/>
              <a:defRPr sz="1800" b="0" i="0">
                <a:solidFill>
                  <a:schemeClr val="tx2"/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4665843" y="2715768"/>
            <a:ext cx="3844745" cy="3291840"/>
          </a:xfrm>
        </p:spPr>
        <p:txBody>
          <a:bodyPr>
            <a:normAutofit/>
          </a:bodyPr>
          <a:lstStyle>
            <a:lvl1pPr marL="285750" indent="-285750">
              <a:buFont typeface="Arial" charset="0"/>
              <a:buChar char="•"/>
              <a:defRPr sz="1800" b="0" i="0">
                <a:solidFill>
                  <a:schemeClr val="tx2"/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34440"/>
            <a:ext cx="7886700" cy="1264705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7922"/>
            <a:ext cx="3896741" cy="3292460"/>
          </a:xfrm>
        </p:spPr>
        <p:txBody>
          <a:bodyPr>
            <a:normAutofit/>
          </a:bodyPr>
          <a:lstStyle>
            <a:lvl1pPr marL="285750" indent="-285750">
              <a:buFont typeface="Arial" charset="0"/>
              <a:buChar char="•"/>
              <a:defRPr sz="1800" b="0" i="0">
                <a:solidFill>
                  <a:schemeClr val="tx2"/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716463" y="2733340"/>
            <a:ext cx="3794125" cy="3275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Page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63765"/>
            <a:ext cx="7772400" cy="1862815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50760"/>
            <a:ext cx="7772400" cy="1995597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tx2"/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506859"/>
            <a:ext cx="7772400" cy="332726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 baseline="0">
                <a:solidFill>
                  <a:schemeClr val="accent1"/>
                </a:solidFill>
                <a:latin typeface="Gotham-Medium" charset="0"/>
                <a:ea typeface="Gotham-Medium" charset="0"/>
                <a:cs typeface="Gotham-Medium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OPTIONAL HEADER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allout Center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42075"/>
            <a:ext cx="7886700" cy="24094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1698" y="1389888"/>
            <a:ext cx="4911918" cy="218660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1698" y="3760961"/>
            <a:ext cx="4911918" cy="2186609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302149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830664" cy="3339548"/>
          </a:xfrm>
          <a:ln w="187325">
            <a:noFill/>
            <a:miter lim="800000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3522428"/>
            <a:ext cx="2830513" cy="33355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1698" y="1389888"/>
            <a:ext cx="4911918" cy="218541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1698" y="3758184"/>
            <a:ext cx="4911918" cy="2186609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2"/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830664" cy="6858000"/>
          </a:xfrm>
          <a:ln w="187325">
            <a:noFill/>
            <a:miter lim="800000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1698" y="1391474"/>
            <a:ext cx="4911918" cy="218660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1698" y="3760961"/>
            <a:ext cx="4911918" cy="2186609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2"/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830664" cy="3339548"/>
          </a:xfrm>
          <a:ln w="187325">
            <a:noFill/>
            <a:miter lim="800000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3522428"/>
            <a:ext cx="2830513" cy="33355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34440"/>
            <a:ext cx="7886700" cy="12618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15768"/>
            <a:ext cx="7886700" cy="33973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34440"/>
            <a:ext cx="7891272" cy="1261872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5768"/>
            <a:ext cx="7886700" cy="308405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 typeface="Arial" charset="0"/>
              <a:buNone/>
              <a:defRPr sz="1800" b="0" i="0">
                <a:solidFill>
                  <a:schemeClr val="tx2"/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34440"/>
            <a:ext cx="7891272" cy="1261872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5768"/>
            <a:ext cx="3844745" cy="3291840"/>
          </a:xfrm>
        </p:spPr>
        <p:txBody>
          <a:bodyPr>
            <a:normAutofit/>
          </a:bodyPr>
          <a:lstStyle>
            <a:lvl1pPr marL="285750" indent="-285750">
              <a:buFont typeface="Arial" charset="0"/>
              <a:buChar char="•"/>
              <a:defRPr sz="1800" b="0" i="0">
                <a:solidFill>
                  <a:schemeClr val="tx2"/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4665843" y="2715768"/>
            <a:ext cx="3844745" cy="3291840"/>
          </a:xfrm>
        </p:spPr>
        <p:txBody>
          <a:bodyPr>
            <a:normAutofit/>
          </a:bodyPr>
          <a:lstStyle>
            <a:lvl1pPr marL="285750" indent="-285750">
              <a:buFont typeface="Arial" charset="0"/>
              <a:buChar char="•"/>
              <a:defRPr sz="1800" b="0" i="0">
                <a:solidFill>
                  <a:schemeClr val="tx2"/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34440"/>
            <a:ext cx="7886700" cy="1264705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7922"/>
            <a:ext cx="3896741" cy="3292460"/>
          </a:xfrm>
        </p:spPr>
        <p:txBody>
          <a:bodyPr>
            <a:normAutofit/>
          </a:bodyPr>
          <a:lstStyle>
            <a:lvl1pPr marL="285750" indent="-285750">
              <a:buFont typeface="Arial" charset="0"/>
              <a:buChar char="•"/>
              <a:defRPr sz="1800" b="0" i="0">
                <a:solidFill>
                  <a:schemeClr val="tx2"/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716463" y="2733340"/>
            <a:ext cx="3794125" cy="3275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w/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681822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lumn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00901"/>
            <a:ext cx="8138245" cy="443940"/>
          </a:xfrm>
          <a:prstGeom prst="rect">
            <a:avLst/>
          </a:prstGeom>
        </p:spPr>
        <p:txBody>
          <a:bodyPr lIns="82039" tIns="41020" rIns="82039" bIns="41020" anchor="b"/>
          <a:lstStyle>
            <a:lvl1pPr algn="l">
              <a:defRPr sz="2400" spc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E0F0-A629-AF47-82DD-3B28C859BC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4603" y="971355"/>
            <a:ext cx="8149126" cy="378199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>
              <a:buNone/>
              <a:defRPr sz="1800" cap="all" spc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7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487605" y="5817535"/>
            <a:ext cx="6372877" cy="599167"/>
          </a:xfrm>
          <a:prstGeom prst="rect">
            <a:avLst/>
          </a:prstGeom>
        </p:spPr>
        <p:txBody>
          <a:bodyPr lIns="91440" anchor="b" anchorCtr="0"/>
          <a:lstStyle>
            <a:lvl1pPr marL="137160" marR="0" indent="-13716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charset="2"/>
              <a:buAutoNum type="arabicPlain"/>
              <a:tabLst/>
              <a:defRPr lang="en-US" sz="900" kern="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90563" indent="-233363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Courier New" pitchFamily="49" charset="0"/>
              <a:buChar char="o"/>
              <a:defRPr lang="en-US" sz="18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23838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−"/>
              <a:defRPr sz="1800"/>
            </a:lvl3pPr>
            <a:lvl4pPr marL="1147763" indent="-233363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»"/>
              <a:defRPr sz="1800"/>
            </a:lvl4pPr>
            <a:lvl5pPr marL="1371600" indent="-223838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Place source(s) here.</a:t>
            </a:r>
          </a:p>
          <a:p>
            <a:pPr marL="137160" marR="0" lvl="0" indent="-13716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charset="2"/>
              <a:buAutoNum type="arabicPlain"/>
              <a:tabLst/>
              <a:defRPr/>
            </a:pPr>
            <a:r>
              <a:rPr lang="en-US" dirty="0"/>
              <a:t>Place source(s) here.</a:t>
            </a:r>
          </a:p>
          <a:p>
            <a:pPr marL="137160" marR="0" lvl="0" indent="-13716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charset="2"/>
              <a:buAutoNum type="arabicPlain"/>
              <a:tabLst/>
              <a:defRPr/>
            </a:pPr>
            <a:endParaRPr lang="en-US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4"/>
          </p:nvPr>
        </p:nvSpPr>
        <p:spPr>
          <a:xfrm>
            <a:off x="460376" y="1466187"/>
            <a:ext cx="8157748" cy="4351348"/>
          </a:xfrm>
          <a:prstGeom prst="rect">
            <a:avLst/>
          </a:prstGeom>
        </p:spPr>
        <p:txBody>
          <a:bodyPr lIns="82058" tIns="41029" rIns="82058" bIns="41029"/>
          <a:lstStyle>
            <a:lvl1pPr marL="246888" indent="-246888" algn="l" defTabSz="81981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●"/>
              <a:defRPr lang="en-US" sz="18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19711" indent="-2094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Courier New" pitchFamily="49" charset="0"/>
              <a:buChar char="o"/>
              <a:defRPr lang="en-US" sz="18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20583" indent="-200872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−"/>
              <a:defRPr sz="1800"/>
            </a:lvl3pPr>
            <a:lvl4pPr marL="1030003" indent="-2094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»"/>
              <a:defRPr sz="1800"/>
            </a:lvl4pPr>
            <a:lvl5pPr marL="1230874" indent="-200872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28731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00901"/>
            <a:ext cx="8138245" cy="443940"/>
          </a:xfrm>
          <a:prstGeom prst="rect">
            <a:avLst/>
          </a:prstGeom>
        </p:spPr>
        <p:txBody>
          <a:bodyPr lIns="82039" tIns="41020" rIns="82039" bIns="41020" anchor="b"/>
          <a:lstStyle>
            <a:lvl1pPr algn="l">
              <a:defRPr sz="2400" spc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E0F0-A629-AF47-82DD-3B28C859BC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4603" y="971355"/>
            <a:ext cx="8149126" cy="378199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>
              <a:buNone/>
              <a:defRPr sz="1800" cap="all" spc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60376" y="1466187"/>
            <a:ext cx="8157748" cy="4430730"/>
          </a:xfrm>
          <a:prstGeom prst="rect">
            <a:avLst/>
          </a:prstGeom>
        </p:spPr>
        <p:txBody>
          <a:bodyPr lIns="82058" tIns="41029" rIns="82058" bIns="41029"/>
          <a:lstStyle>
            <a:lvl1pPr marL="246888" indent="-246888" algn="l" defTabSz="81981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Arial" pitchFamily="34" charset="0"/>
              <a:buChar char="●"/>
              <a:defRPr lang="en-US" sz="18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19711" indent="-2094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Courier New" pitchFamily="49" charset="0"/>
              <a:buChar char="o"/>
              <a:defRPr lang="en-US" sz="180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20583" indent="-200872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−"/>
              <a:defRPr sz="1800"/>
            </a:lvl3pPr>
            <a:lvl4pPr marL="1030003" indent="-2094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itchFamily="34" charset="0"/>
              <a:buChar char="»"/>
              <a:defRPr sz="1800"/>
            </a:lvl4pPr>
            <a:lvl5pPr marL="1230874" indent="-200872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453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68556"/>
            <a:ext cx="6845157" cy="1862815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823446"/>
            <a:ext cx="6845157" cy="2322911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bg1"/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695" y="2494052"/>
            <a:ext cx="3182609" cy="68066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41059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dirty="0">
                <a:solidFill>
                  <a:schemeClr val="bg1"/>
                </a:solidFill>
                <a:latin typeface="Gotham-Book" charset="0"/>
                <a:ea typeface="Gotham-Book" charset="0"/>
                <a:cs typeface="Gotham-Book" charset="0"/>
              </a:rPr>
              <a:t>The Leading Voice for Medicare Advantage</a:t>
            </a:r>
          </a:p>
        </p:txBody>
      </p:sp>
    </p:spTree>
    <p:extLst>
      <p:ext uri="{BB962C8B-B14F-4D97-AF65-F5344CB8AC3E}">
        <p14:creationId xmlns:p14="http://schemas.microsoft.com/office/powerpoint/2010/main" val="938410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 Alterna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695" y="2494052"/>
            <a:ext cx="3182609" cy="68066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4156836"/>
            <a:ext cx="7315200" cy="749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68556"/>
            <a:ext cx="7769831" cy="18628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823446"/>
            <a:ext cx="7769831" cy="2322911"/>
          </a:xfrm>
        </p:spPr>
        <p:txBody>
          <a:bodyPr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allout Center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42075"/>
            <a:ext cx="7886700" cy="24094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34440"/>
            <a:ext cx="7886700" cy="1261872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5768"/>
            <a:ext cx="7886700" cy="340763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 typeface="Arial" charset="0"/>
              <a:buNone/>
              <a:defRPr sz="2200" b="0" i="0">
                <a:solidFill>
                  <a:schemeClr val="bg1"/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34440"/>
            <a:ext cx="7891272" cy="1261872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5768"/>
            <a:ext cx="3844745" cy="3397356"/>
          </a:xfrm>
        </p:spPr>
        <p:txBody>
          <a:bodyPr>
            <a:normAutofit/>
          </a:bodyPr>
          <a:lstStyle>
            <a:lvl1pPr marL="285750" indent="-285750">
              <a:buFont typeface="Arial" charset="0"/>
              <a:buChar char="•"/>
              <a:defRPr sz="1800" b="0" i="0">
                <a:solidFill>
                  <a:schemeClr val="bg1"/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4665843" y="2715768"/>
            <a:ext cx="3844745" cy="3397356"/>
          </a:xfrm>
        </p:spPr>
        <p:txBody>
          <a:bodyPr>
            <a:normAutofit/>
          </a:bodyPr>
          <a:lstStyle>
            <a:lvl1pPr marL="285750" indent="-285750">
              <a:buFont typeface="Arial" charset="0"/>
              <a:buChar char="•"/>
              <a:defRPr sz="1800" b="0" i="0">
                <a:solidFill>
                  <a:schemeClr val="bg1"/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34440"/>
            <a:ext cx="7891272" cy="1261872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5768"/>
            <a:ext cx="3844745" cy="3397356"/>
          </a:xfrm>
        </p:spPr>
        <p:txBody>
          <a:bodyPr>
            <a:normAutofit/>
          </a:bodyPr>
          <a:lstStyle>
            <a:lvl1pPr marL="285750" indent="-285750">
              <a:buFont typeface="Arial" charset="0"/>
              <a:buChar char="•"/>
              <a:defRPr sz="1800" b="0" i="0">
                <a:solidFill>
                  <a:schemeClr val="bg1"/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674742" y="2716213"/>
            <a:ext cx="3840608" cy="33972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72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2889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741773"/>
            <a:ext cx="7886700" cy="3173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fld id="{0780A520-E5CA-AA47-AD92-CD8DEB84A94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1" y="395657"/>
            <a:ext cx="2145028" cy="45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2" r:id="rId2"/>
    <p:sldLayoutId id="2147483762" r:id="rId3"/>
    <p:sldLayoutId id="2147483728" r:id="rId4"/>
    <p:sldLayoutId id="2147483726" r:id="rId5"/>
    <p:sldLayoutId id="2147483727" r:id="rId6"/>
    <p:sldLayoutId id="2147483760" r:id="rId7"/>
    <p:sldLayoutId id="214748372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Gotham-Bold" charset="0"/>
          <a:ea typeface="Gotham-Bold" charset="0"/>
          <a:cs typeface="Gotham-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Gotham-Book" charset="0"/>
          <a:ea typeface="Gotham-Book" charset="0"/>
          <a:cs typeface="Gotham-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Gotham-Book" charset="0"/>
          <a:ea typeface="Gotham-Book" charset="0"/>
          <a:cs typeface="Gotham-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Gotham-Book" charset="0"/>
          <a:ea typeface="Gotham-Book" charset="0"/>
          <a:cs typeface="Gotham-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Gotham-Book" charset="0"/>
          <a:ea typeface="Gotham-Book" charset="0"/>
          <a:cs typeface="Gotham-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Gotham-Book" charset="0"/>
          <a:ea typeface="Gotham-Book" charset="0"/>
          <a:cs typeface="Gotham-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2889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741773"/>
            <a:ext cx="7886700" cy="3173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fld id="{0780A520-E5CA-AA47-AD92-CD8DEB84A94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1" y="395657"/>
            <a:ext cx="2145028" cy="45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8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Gotham-Bold" charset="0"/>
          <a:ea typeface="Gotham-Bold" charset="0"/>
          <a:cs typeface="Gotham-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Gotham-Book" charset="0"/>
          <a:ea typeface="Gotham-Book" charset="0"/>
          <a:cs typeface="Gotham-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Gotham-Book" charset="0"/>
          <a:ea typeface="Gotham-Book" charset="0"/>
          <a:cs typeface="Gotham-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Gotham-Book" charset="0"/>
          <a:ea typeface="Gotham-Book" charset="0"/>
          <a:cs typeface="Gotham-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Gotham-Book" charset="0"/>
          <a:ea typeface="Gotham-Book" charset="0"/>
          <a:cs typeface="Gotham-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Gotham-Book" charset="0"/>
          <a:ea typeface="Gotham-Book" charset="0"/>
          <a:cs typeface="Gotham-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2889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741773"/>
            <a:ext cx="7886700" cy="3173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2"/>
                </a:solidFill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2"/>
                </a:solidFill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fld id="{0780A520-E5CA-AA47-AD92-CD8DEB84A94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0" y="395657"/>
            <a:ext cx="2145030" cy="458756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36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8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49" r:id="rId8"/>
    <p:sldLayoutId id="214748371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-Bold" charset="0"/>
          <a:ea typeface="Gotham-Bold" charset="0"/>
          <a:cs typeface="Gotham-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Gotham-Book" charset="0"/>
          <a:ea typeface="Gotham-Book" charset="0"/>
          <a:cs typeface="Gotham-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Gotham-Book" charset="0"/>
          <a:ea typeface="Gotham-Book" charset="0"/>
          <a:cs typeface="Gotham-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Gotham-Book" charset="0"/>
          <a:ea typeface="Gotham-Book" charset="0"/>
          <a:cs typeface="Gotham-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Gotham-Book" charset="0"/>
          <a:ea typeface="Gotham-Book" charset="0"/>
          <a:cs typeface="Gotham-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Gotham-Book" charset="0"/>
          <a:ea typeface="Gotham-Book" charset="0"/>
          <a:cs typeface="Gotham-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2889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741773"/>
            <a:ext cx="7886700" cy="3173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2"/>
                </a:solidFill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2"/>
                </a:solidFill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fld id="{0780A520-E5CA-AA47-AD92-CD8DEB84A94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0" y="395657"/>
            <a:ext cx="2145030" cy="458756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36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87" r:id="rId10"/>
    <p:sldLayoutId id="2147483788" r:id="rId11"/>
    <p:sldLayoutId id="214748378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-Bold" charset="0"/>
          <a:ea typeface="Gotham-Bold" charset="0"/>
          <a:cs typeface="Gotham-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Gotham-Book" charset="0"/>
          <a:ea typeface="Gotham-Book" charset="0"/>
          <a:cs typeface="Gotham-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Gotham-Book" charset="0"/>
          <a:ea typeface="Gotham-Book" charset="0"/>
          <a:cs typeface="Gotham-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Gotham-Book" charset="0"/>
          <a:ea typeface="Gotham-Book" charset="0"/>
          <a:cs typeface="Gotham-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Gotham-Book" charset="0"/>
          <a:ea typeface="Gotham-Book" charset="0"/>
          <a:cs typeface="Gotham-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Gotham-Book" charset="0"/>
          <a:ea typeface="Gotham-Book" charset="0"/>
          <a:cs typeface="Gotham-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26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6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5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4" Type="http://schemas.openxmlformats.org/officeDocument/2006/relationships/hyperlink" Target="https://www.cbo.gov/sites/default/files/recurringdata/51302-2017-01-medicare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975786" y="1207549"/>
            <a:ext cx="3158893" cy="1790484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1" i="0" kern="1200">
                <a:solidFill>
                  <a:schemeClr val="tx1"/>
                </a:solidFill>
                <a:latin typeface="Gotham-Bold" charset="0"/>
                <a:ea typeface="Gotham-Bold" charset="0"/>
                <a:cs typeface="Gotham-Bol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>
                <a:solidFill>
                  <a:srgbClr val="11416B"/>
                </a:solidFill>
                <a:latin typeface="Gotham Medium" charset="0"/>
                <a:ea typeface="Gotham Medium" charset="0"/>
                <a:cs typeface="Gotham Medium" charset="0"/>
              </a:rPr>
              <a:t>Medicare Advantage 101: A Primer</a:t>
            </a:r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975786" y="3173412"/>
            <a:ext cx="3158893" cy="96909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April 17, 2019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Congressional Briefing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Gotham Book" charset="0"/>
              <a:ea typeface="Gotham Book" charset="0"/>
              <a:cs typeface="Gotham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61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CEA93-9C92-4291-9B48-86A143EAD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118777"/>
            <a:ext cx="593725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Availability of Medicare Advantage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C19BD5-4BA1-4D95-8E6E-B0487A734C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91"/>
          <a:stretch/>
        </p:blipFill>
        <p:spPr>
          <a:xfrm>
            <a:off x="1142184" y="2457540"/>
            <a:ext cx="6062111" cy="3716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04DE6C-DB5F-4F2E-B273-154CB8BD7D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9" t="58485"/>
          <a:stretch/>
        </p:blipFill>
        <p:spPr>
          <a:xfrm>
            <a:off x="2022947" y="5563978"/>
            <a:ext cx="1118985" cy="10409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80D5E6-EEE9-4FAE-AE80-858E62F62F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6" r="59244" b="13517"/>
          <a:stretch/>
        </p:blipFill>
        <p:spPr>
          <a:xfrm rot="14086995">
            <a:off x="527083" y="5049157"/>
            <a:ext cx="1247543" cy="1467606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EDC4E98-67AB-461E-9B7A-68D31977F88C}"/>
              </a:ext>
            </a:extLst>
          </p:cNvPr>
          <p:cNvSpPr txBox="1">
            <a:spLocks/>
          </p:cNvSpPr>
          <p:nvPr/>
        </p:nvSpPr>
        <p:spPr>
          <a:xfrm>
            <a:off x="3142356" y="2211137"/>
            <a:ext cx="3698240" cy="492805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 algn="l" defTabSz="457039" rtl="0" eaLnBrk="1" latinLnBrk="0" hangingPunct="1">
              <a:spcBef>
                <a:spcPct val="20000"/>
              </a:spcBef>
              <a:buFont typeface="Arial"/>
              <a:buNone/>
              <a:defRPr sz="1800" kern="1200" cap="all" spc="45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89" indent="-285650" algn="l" defTabSz="45703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599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638" indent="-228519" algn="l" defTabSz="45703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678" indent="-228519" algn="l" defTabSz="45703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718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58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97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37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0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i="0" u="none" strike="noStrike" kern="1200" cap="all" spc="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ook" pitchFamily="50" charset="0"/>
                <a:cs typeface="Gotham Book" pitchFamily="50" charset="0"/>
              </a:rPr>
              <a:t>NUMBER OF Medicare Advantage PLANS BY COUNTY, 2019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600754-9D8E-4773-9699-361B3D38AF36}"/>
              </a:ext>
            </a:extLst>
          </p:cNvPr>
          <p:cNvGrpSpPr/>
          <p:nvPr/>
        </p:nvGrpSpPr>
        <p:grpSpPr>
          <a:xfrm>
            <a:off x="6728418" y="4640659"/>
            <a:ext cx="2213354" cy="1793026"/>
            <a:chOff x="6992196" y="4125554"/>
            <a:chExt cx="1215727" cy="1680918"/>
          </a:xfrm>
        </p:grpSpPr>
        <p:sp>
          <p:nvSpPr>
            <p:cNvPr id="9" name="s8_legend5">
              <a:extLst>
                <a:ext uri="{FF2B5EF4-FFF2-40B4-BE49-F238E27FC236}">
                  <a16:creationId xmlns:a16="http://schemas.microsoft.com/office/drawing/2014/main" id="{66A18061-8EE8-4B48-954B-854EEE77ED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0378" y="4404531"/>
              <a:ext cx="1107544" cy="395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058" tIns="41029" rIns="82058" bIns="41029" anchor="ctr">
              <a:spAutoFit/>
            </a:bodyPr>
            <a:lstStyle/>
            <a:p>
              <a:pPr marL="0" marR="0" lvl="0" indent="0" defTabSz="457039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ECC68"/>
                </a:buClr>
                <a:buSzPct val="85000"/>
                <a:buFont typeface="Wingdings 2" pitchFamily="18" charset="2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 Book" pitchFamily="50" charset="0"/>
                  <a:ea typeface="Arial Unicode MS" pitchFamily="34" charset="-128"/>
                  <a:cs typeface="Gotham Book" pitchFamily="50" charset="0"/>
                </a:rPr>
                <a:t>10 to 19 (</a:t>
              </a:r>
              <a:r>
                <a:rPr lang="en-US" sz="1100" kern="0" dirty="0">
                  <a:solidFill>
                    <a:srgbClr val="000000"/>
                  </a:solidFill>
                  <a:latin typeface="Gotham Book" pitchFamily="50" charset="0"/>
                  <a:ea typeface="Arial Unicode MS" pitchFamily="34" charset="-128"/>
                  <a:cs typeface="Gotham Book" pitchFamily="50" charset="0"/>
                </a:rPr>
                <a:t>1,184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 Book" pitchFamily="50" charset="0"/>
                  <a:ea typeface="Arial Unicode MS" pitchFamily="34" charset="-128"/>
                  <a:cs typeface="Gotham Book" pitchFamily="50" charset="0"/>
                </a:rPr>
                <a:t> counties)</a:t>
              </a:r>
            </a:p>
          </p:txBody>
        </p:sp>
        <p:sp>
          <p:nvSpPr>
            <p:cNvPr id="10" name="s8_legend4">
              <a:extLst>
                <a:ext uri="{FF2B5EF4-FFF2-40B4-BE49-F238E27FC236}">
                  <a16:creationId xmlns:a16="http://schemas.microsoft.com/office/drawing/2014/main" id="{8342282E-118C-4215-9981-4B13309B8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0378" y="4753733"/>
              <a:ext cx="1058682" cy="2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058" tIns="41029" rIns="82058" bIns="41029" anchor="ctr">
              <a:spAutoFit/>
            </a:bodyPr>
            <a:lstStyle/>
            <a:p>
              <a:pPr marL="0" marR="0" lvl="0" indent="0" defTabSz="457039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ECC68"/>
                </a:buClr>
                <a:buSzPct val="85000"/>
                <a:buFont typeface="Wingdings 2" pitchFamily="18" charset="2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 Book" pitchFamily="50" charset="0"/>
                  <a:ea typeface="Arial Unicode MS" pitchFamily="34" charset="-128"/>
                  <a:cs typeface="Gotham Book" pitchFamily="50" charset="0"/>
                </a:rPr>
                <a:t>5 to 9 (821 counties)</a:t>
              </a:r>
            </a:p>
          </p:txBody>
        </p:sp>
        <p:sp>
          <p:nvSpPr>
            <p:cNvPr id="11" name="s8_legend3">
              <a:extLst>
                <a:ext uri="{FF2B5EF4-FFF2-40B4-BE49-F238E27FC236}">
                  <a16:creationId xmlns:a16="http://schemas.microsoft.com/office/drawing/2014/main" id="{0B8A03FB-DB8C-44B9-B0B2-5C4F8D2A41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0378" y="4936359"/>
              <a:ext cx="1058682" cy="395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058" tIns="41029" rIns="82058" bIns="41029" anchor="ctr">
              <a:spAutoFit/>
            </a:bodyPr>
            <a:lstStyle/>
            <a:p>
              <a:pPr marL="0" marR="0" lvl="0" indent="0" defTabSz="457039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ECC68"/>
                </a:buClr>
                <a:buSzPct val="85000"/>
                <a:buFont typeface="Wingdings 2" pitchFamily="18" charset="2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 Book" pitchFamily="50" charset="0"/>
                  <a:ea typeface="Arial Unicode MS" pitchFamily="34" charset="-128"/>
                  <a:cs typeface="Gotham Book" pitchFamily="50" charset="0"/>
                </a:rPr>
                <a:t>3 to 4 (</a:t>
              </a:r>
              <a:r>
                <a:rPr lang="en-US" sz="1100" kern="0" dirty="0">
                  <a:solidFill>
                    <a:srgbClr val="000000"/>
                  </a:solidFill>
                  <a:latin typeface="Gotham Book" pitchFamily="50" charset="0"/>
                  <a:ea typeface="Arial Unicode MS" pitchFamily="34" charset="-128"/>
                  <a:cs typeface="Gotham Book" pitchFamily="50" charset="0"/>
                </a:rPr>
                <a:t>222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 Book" pitchFamily="50" charset="0"/>
                  <a:ea typeface="Arial Unicode MS" pitchFamily="34" charset="-128"/>
                  <a:cs typeface="Gotham Book" pitchFamily="50" charset="0"/>
                </a:rPr>
                <a:t> counties)</a:t>
              </a:r>
            </a:p>
          </p:txBody>
        </p:sp>
        <p:sp>
          <p:nvSpPr>
            <p:cNvPr id="12" name="s8_legend2">
              <a:extLst>
                <a:ext uri="{FF2B5EF4-FFF2-40B4-BE49-F238E27FC236}">
                  <a16:creationId xmlns:a16="http://schemas.microsoft.com/office/drawing/2014/main" id="{B3F75506-08BC-4C8C-847D-C58DB05F2E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0378" y="5293407"/>
              <a:ext cx="1058682" cy="2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058" tIns="41029" rIns="82058" bIns="41029" anchor="ctr">
              <a:spAutoFit/>
            </a:bodyPr>
            <a:lstStyle/>
            <a:p>
              <a:pPr marL="0" marR="0" lvl="0" indent="0" defTabSz="457039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ECC68"/>
                </a:buClr>
                <a:buSzPct val="85000"/>
                <a:buFont typeface="Wingdings 2" pitchFamily="18" charset="2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 Book" pitchFamily="50" charset="0"/>
                  <a:ea typeface="Arial Unicode MS" pitchFamily="34" charset="-128"/>
                  <a:cs typeface="Gotham Book" pitchFamily="50" charset="0"/>
                </a:rPr>
                <a:t>1 to 2 (</a:t>
              </a:r>
              <a:r>
                <a:rPr lang="en-US" sz="1100" kern="0" dirty="0">
                  <a:solidFill>
                    <a:srgbClr val="000000"/>
                  </a:solidFill>
                  <a:latin typeface="Gotham Book" pitchFamily="50" charset="0"/>
                  <a:ea typeface="Arial Unicode MS" pitchFamily="34" charset="-128"/>
                  <a:cs typeface="Gotham Book" pitchFamily="50" charset="0"/>
                </a:rPr>
                <a:t>205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 Book" pitchFamily="50" charset="0"/>
                  <a:ea typeface="Arial Unicode MS" pitchFamily="34" charset="-128"/>
                  <a:cs typeface="Gotham Book" pitchFamily="50" charset="0"/>
                </a:rPr>
                <a:t> counties)</a:t>
              </a:r>
            </a:p>
          </p:txBody>
        </p:sp>
        <p:sp>
          <p:nvSpPr>
            <p:cNvPr id="13" name="s8_legend1">
              <a:extLst>
                <a:ext uri="{FF2B5EF4-FFF2-40B4-BE49-F238E27FC236}">
                  <a16:creationId xmlns:a16="http://schemas.microsoft.com/office/drawing/2014/main" id="{72CD2204-5E80-4CA2-A49C-1321F664B1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0378" y="5570101"/>
              <a:ext cx="1058682" cy="2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058" tIns="41029" rIns="82058" bIns="41029" anchor="ctr">
              <a:spAutoFit/>
            </a:bodyPr>
            <a:lstStyle/>
            <a:p>
              <a:pPr marL="0" marR="0" lvl="0" indent="0" defTabSz="457039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ECC68"/>
                </a:buClr>
                <a:buSzPct val="85000"/>
                <a:buFont typeface="Wingdings 2" pitchFamily="18" charset="2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 Book" pitchFamily="50" charset="0"/>
                  <a:ea typeface="Arial Unicode MS" pitchFamily="34" charset="-128"/>
                  <a:cs typeface="Gotham Book" pitchFamily="50" charset="0"/>
                </a:rPr>
                <a:t>0 (</a:t>
              </a:r>
              <a:r>
                <a:rPr lang="en-US" sz="1100" kern="0" dirty="0">
                  <a:solidFill>
                    <a:srgbClr val="000000"/>
                  </a:solidFill>
                  <a:latin typeface="Gotham Book" pitchFamily="50" charset="0"/>
                  <a:ea typeface="Arial Unicode MS" pitchFamily="34" charset="-128"/>
                  <a:cs typeface="Gotham Book" pitchFamily="50" charset="0"/>
                </a:rPr>
                <a:t>153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 Book" pitchFamily="50" charset="0"/>
                  <a:ea typeface="Arial Unicode MS" pitchFamily="34" charset="-128"/>
                  <a:cs typeface="Gotham Book" pitchFamily="50" charset="0"/>
                </a:rPr>
                <a:t> counties)</a:t>
              </a:r>
            </a:p>
          </p:txBody>
        </p:sp>
        <p:sp>
          <p:nvSpPr>
            <p:cNvPr id="14" name="s8_legend6">
              <a:extLst>
                <a:ext uri="{FF2B5EF4-FFF2-40B4-BE49-F238E27FC236}">
                  <a16:creationId xmlns:a16="http://schemas.microsoft.com/office/drawing/2014/main" id="{230BBC3F-7B13-4557-863F-29A87A8F88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0378" y="4125554"/>
              <a:ext cx="1107545" cy="395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058" tIns="41029" rIns="82058" bIns="41029" anchor="ctr">
              <a:spAutoFit/>
            </a:bodyPr>
            <a:lstStyle/>
            <a:p>
              <a:pPr marL="0" marR="0" lvl="0" indent="0" defTabSz="457039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ECC68"/>
                </a:buClr>
                <a:buSzPct val="85000"/>
                <a:buFont typeface="Wingdings 2" pitchFamily="18" charset="2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 Book" pitchFamily="50" charset="0"/>
                  <a:ea typeface="Arial Unicode MS" pitchFamily="34" charset="-128"/>
                  <a:cs typeface="Gotham Book" pitchFamily="50" charset="0"/>
                </a:rPr>
                <a:t>At least 20 (</a:t>
              </a:r>
              <a:r>
                <a:rPr lang="en-US" sz="1100" kern="0" dirty="0">
                  <a:solidFill>
                    <a:srgbClr val="000000"/>
                  </a:solidFill>
                  <a:latin typeface="Gotham Book" pitchFamily="50" charset="0"/>
                  <a:ea typeface="Arial Unicode MS" pitchFamily="34" charset="-128"/>
                  <a:cs typeface="Gotham Book" pitchFamily="50" charset="0"/>
                </a:rPr>
                <a:t>55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 Book" pitchFamily="50" charset="0"/>
                  <a:ea typeface="Arial Unicode MS" pitchFamily="34" charset="-128"/>
                  <a:cs typeface="Gotham Book" pitchFamily="50" charset="0"/>
                </a:rPr>
                <a:t>8 counties) 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106F46D-1286-4691-82A4-CC3E9EB45529}"/>
                </a:ext>
              </a:extLst>
            </p:cNvPr>
            <p:cNvGrpSpPr/>
            <p:nvPr/>
          </p:nvGrpSpPr>
          <p:grpSpPr>
            <a:xfrm>
              <a:off x="6992196" y="4252823"/>
              <a:ext cx="108186" cy="1519828"/>
              <a:chOff x="6981938" y="3822922"/>
              <a:chExt cx="108186" cy="1519828"/>
            </a:xfrm>
          </p:grpSpPr>
          <p:sp>
            <p:nvSpPr>
              <p:cNvPr id="16" name="Rectangle 77">
                <a:extLst>
                  <a:ext uri="{FF2B5EF4-FFF2-40B4-BE49-F238E27FC236}">
                    <a16:creationId xmlns:a16="http://schemas.microsoft.com/office/drawing/2014/main" id="{476EBF51-2176-4EA1-B667-1FE63FA4148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981939" y="4094614"/>
                <a:ext cx="108182" cy="161365"/>
              </a:xfrm>
              <a:prstGeom prst="rect">
                <a:avLst/>
              </a:prstGeom>
              <a:solidFill>
                <a:srgbClr val="073857">
                  <a:lumMod val="75000"/>
                  <a:lumOff val="25000"/>
                </a:srgbClr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lIns="82058" tIns="41029" rIns="82058" bIns="41029"/>
              <a:lstStyle/>
              <a:p>
                <a:pPr marL="0" marR="0" lvl="0" indent="0" algn="ctr" defTabSz="820583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ECC68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 Book" pitchFamily="50" charset="0"/>
                  <a:ea typeface="Arial Unicode MS" pitchFamily="34" charset="-128"/>
                  <a:cs typeface="Gotham Book" pitchFamily="50" charset="0"/>
                </a:endParaRPr>
              </a:p>
            </p:txBody>
          </p:sp>
          <p:sp>
            <p:nvSpPr>
              <p:cNvPr id="17" name="Rectangle 145">
                <a:extLst>
                  <a:ext uri="{FF2B5EF4-FFF2-40B4-BE49-F238E27FC236}">
                    <a16:creationId xmlns:a16="http://schemas.microsoft.com/office/drawing/2014/main" id="{2233E5BD-A9B7-4E46-9359-CE7B1D860A3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981941" y="4366307"/>
                <a:ext cx="108183" cy="161365"/>
              </a:xfrm>
              <a:prstGeom prst="rect">
                <a:avLst/>
              </a:prstGeom>
              <a:solidFill>
                <a:srgbClr val="00A9F6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lIns="82058" tIns="41029" rIns="82058" bIns="41029"/>
              <a:lstStyle/>
              <a:p>
                <a:pPr marL="0" marR="0" lvl="0" indent="0" algn="ctr" defTabSz="820583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ECC68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 Book" pitchFamily="50" charset="0"/>
                  <a:ea typeface="Arial Unicode MS" pitchFamily="34" charset="-128"/>
                  <a:cs typeface="Gotham Book" pitchFamily="50" charset="0"/>
                </a:endParaRPr>
              </a:p>
            </p:txBody>
          </p:sp>
          <p:sp>
            <p:nvSpPr>
              <p:cNvPr id="18" name="Rectangle 139">
                <a:extLst>
                  <a:ext uri="{FF2B5EF4-FFF2-40B4-BE49-F238E27FC236}">
                    <a16:creationId xmlns:a16="http://schemas.microsoft.com/office/drawing/2014/main" id="{597CF3B4-1F9D-460E-AD24-12EDD88D127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981939" y="4637999"/>
                <a:ext cx="108182" cy="161365"/>
              </a:xfrm>
              <a:prstGeom prst="rect">
                <a:avLst/>
              </a:prstGeom>
              <a:solidFill>
                <a:srgbClr val="00A9F6">
                  <a:lumMod val="40000"/>
                  <a:lumOff val="60000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lIns="82058" tIns="41029" rIns="82058" bIns="41029"/>
              <a:lstStyle/>
              <a:p>
                <a:pPr marL="0" marR="0" lvl="0" indent="0" algn="ctr" defTabSz="820583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ECC68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 Book" pitchFamily="50" charset="0"/>
                  <a:ea typeface="Arial Unicode MS" pitchFamily="34" charset="-128"/>
                  <a:cs typeface="Gotham Book" pitchFamily="50" charset="0"/>
                </a:endParaRPr>
              </a:p>
            </p:txBody>
          </p:sp>
          <p:sp>
            <p:nvSpPr>
              <p:cNvPr id="19" name="Rectangle 137">
                <a:extLst>
                  <a:ext uri="{FF2B5EF4-FFF2-40B4-BE49-F238E27FC236}">
                    <a16:creationId xmlns:a16="http://schemas.microsoft.com/office/drawing/2014/main" id="{14A80696-4D01-4F8D-97E0-410B78F1F3B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981938" y="4909691"/>
                <a:ext cx="108182" cy="161365"/>
              </a:xfrm>
              <a:prstGeom prst="rect">
                <a:avLst/>
              </a:prstGeom>
              <a:solidFill>
                <a:srgbClr val="00A9F6">
                  <a:lumMod val="20000"/>
                  <a:lumOff val="80000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lIns="82058" tIns="41029" rIns="82058" bIns="41029"/>
              <a:lstStyle/>
              <a:p>
                <a:pPr marL="0" marR="0" lvl="0" indent="0" algn="ctr" defTabSz="820583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ECC68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 Book" pitchFamily="50" charset="0"/>
                  <a:ea typeface="Arial Unicode MS" pitchFamily="34" charset="-128"/>
                  <a:cs typeface="Gotham Book" pitchFamily="50" charset="0"/>
                </a:endParaRPr>
              </a:p>
            </p:txBody>
          </p:sp>
          <p:sp>
            <p:nvSpPr>
              <p:cNvPr id="20" name="Rectangle 124">
                <a:extLst>
                  <a:ext uri="{FF2B5EF4-FFF2-40B4-BE49-F238E27FC236}">
                    <a16:creationId xmlns:a16="http://schemas.microsoft.com/office/drawing/2014/main" id="{7F171132-CFA0-4D82-B238-016F664119B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981939" y="5181385"/>
                <a:ext cx="108182" cy="161365"/>
              </a:xfrm>
              <a:prstGeom prst="rect">
                <a:avLst/>
              </a:prstGeom>
              <a:solidFill>
                <a:srgbClr val="A3B7C1">
                  <a:lumMod val="40000"/>
                  <a:lumOff val="60000"/>
                </a:srgb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164117" tIns="164117" rIns="82058" bIns="41029" anchor="ctr"/>
              <a:lstStyle/>
              <a:p>
                <a:pPr marL="0" marR="0" lvl="0" indent="0" algn="ctr" defTabSz="820583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ECC68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 Book" pitchFamily="50" charset="0"/>
                  <a:ea typeface="Arial Unicode MS" pitchFamily="34" charset="-128"/>
                  <a:cs typeface="Gotham Book" pitchFamily="50" charset="0"/>
                </a:endParaRPr>
              </a:p>
            </p:txBody>
          </p:sp>
          <p:sp>
            <p:nvSpPr>
              <p:cNvPr id="21" name="Rectangle 77">
                <a:extLst>
                  <a:ext uri="{FF2B5EF4-FFF2-40B4-BE49-F238E27FC236}">
                    <a16:creationId xmlns:a16="http://schemas.microsoft.com/office/drawing/2014/main" id="{41AF3D01-39B7-4CE5-ACEA-B43A75140E6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981940" y="3822922"/>
                <a:ext cx="108182" cy="161365"/>
              </a:xfrm>
              <a:prstGeom prst="rect">
                <a:avLst/>
              </a:prstGeom>
              <a:solidFill>
                <a:srgbClr val="073857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lIns="82058" tIns="41029" rIns="82058" bIns="41029"/>
              <a:lstStyle/>
              <a:p>
                <a:pPr marL="0" marR="0" lvl="0" indent="0" algn="ctr" defTabSz="820583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ECC68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 Book" pitchFamily="50" charset="0"/>
                  <a:ea typeface="Arial Unicode MS" pitchFamily="34" charset="-128"/>
                  <a:cs typeface="Gotham Book" pitchFamily="50" charset="0"/>
                </a:endParaRP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D07E022-D808-4744-B68A-32D701224401}"/>
              </a:ext>
            </a:extLst>
          </p:cNvPr>
          <p:cNvSpPr txBox="1"/>
          <p:nvPr/>
        </p:nvSpPr>
        <p:spPr>
          <a:xfrm>
            <a:off x="251888" y="1502796"/>
            <a:ext cx="8580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</a:rPr>
              <a:t>Availability of Medicare Advantage plans tends to be concentrated in certain regions and in large metro areas, though 99%+ of seniors have access to at least 1 plan.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869594-0CC9-4F4E-9B05-FE824D6D7353}"/>
              </a:ext>
            </a:extLst>
          </p:cNvPr>
          <p:cNvSpPr/>
          <p:nvPr/>
        </p:nvSpPr>
        <p:spPr>
          <a:xfrm>
            <a:off x="-30105" y="646436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900" kern="0" dirty="0">
                <a:latin typeface="Arial" pitchFamily="34" charset="0"/>
                <a:cs typeface="Arial" pitchFamily="34" charset="0"/>
              </a:rPr>
              <a:t>Source: </a:t>
            </a:r>
            <a:r>
              <a:rPr lang="en-US" sz="900" dirty="0"/>
              <a:t>Avalere Health analysis using </a:t>
            </a:r>
            <a:r>
              <a:rPr lang="en-US" sz="900" dirty="0" err="1"/>
              <a:t>PlanScape</a:t>
            </a:r>
            <a:r>
              <a:rPr lang="en-US" sz="900" baseline="30000" dirty="0"/>
              <a:t>®</a:t>
            </a:r>
            <a:r>
              <a:rPr lang="en-US" sz="900" dirty="0"/>
              <a:t>, a proprietary database of plan formularies and benefit designs and 2019 </a:t>
            </a:r>
            <a:r>
              <a:rPr lang="en-US" sz="900" kern="0" dirty="0">
                <a:latin typeface="Arial" pitchFamily="34" charset="0"/>
                <a:cs typeface="Arial" pitchFamily="34" charset="0"/>
              </a:rPr>
              <a:t>MA plan data released by CMS on </a:t>
            </a:r>
            <a:r>
              <a:rPr lang="en-US" sz="900" dirty="0"/>
              <a:t>September 28, 2018</a:t>
            </a:r>
            <a:r>
              <a:rPr lang="en-US" sz="900" kern="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BD0156B7-3195-AA49-B47A-43CBD58A38F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457950" y="6515376"/>
            <a:ext cx="2057400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68951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CEA93-9C92-4291-9B48-86A143EAD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118777"/>
            <a:ext cx="593725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Availability of Medicare Advantage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07E022-D808-4744-B68A-32D701224401}"/>
              </a:ext>
            </a:extLst>
          </p:cNvPr>
          <p:cNvSpPr txBox="1"/>
          <p:nvPr/>
        </p:nvSpPr>
        <p:spPr>
          <a:xfrm>
            <a:off x="251888" y="1502796"/>
            <a:ext cx="8580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</a:rPr>
              <a:t>Medicare Advantage-Prescription Drug (MA-PD) plans with a $0-premium are widely available where there are more plan options available.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E6F329D-FB33-FA4B-9D61-22A2D3577D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15"/>
          <a:stretch/>
        </p:blipFill>
        <p:spPr>
          <a:xfrm>
            <a:off x="1026246" y="2347907"/>
            <a:ext cx="6375890" cy="397210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1690016-FE7D-D74A-BA06-3235EBFD5338}"/>
              </a:ext>
            </a:extLst>
          </p:cNvPr>
          <p:cNvGrpSpPr/>
          <p:nvPr/>
        </p:nvGrpSpPr>
        <p:grpSpPr>
          <a:xfrm>
            <a:off x="384313" y="5260259"/>
            <a:ext cx="2793350" cy="1408575"/>
            <a:chOff x="380290" y="4797628"/>
            <a:chExt cx="3151388" cy="143309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37DD45C-58DF-1549-872C-FAE46B39E4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0640" t="58942" r="604" b="12534"/>
            <a:stretch/>
          </p:blipFill>
          <p:spPr>
            <a:xfrm>
              <a:off x="2203244" y="5097873"/>
              <a:ext cx="1242160" cy="82139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3358B08-69FD-494E-84B5-27D243AC1AD1}"/>
                </a:ext>
              </a:extLst>
            </p:cNvPr>
            <p:cNvSpPr txBox="1"/>
            <p:nvPr/>
          </p:nvSpPr>
          <p:spPr>
            <a:xfrm>
              <a:off x="3151287" y="5535943"/>
              <a:ext cx="38039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0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HI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8A9D947-00CE-2E4F-97CC-A7148AF61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4092426">
              <a:off x="512607" y="4665311"/>
              <a:ext cx="1433096" cy="169773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67976FE-2EB7-A343-A49F-38CD2296612A}"/>
                </a:ext>
              </a:extLst>
            </p:cNvPr>
            <p:cNvSpPr txBox="1"/>
            <p:nvPr/>
          </p:nvSpPr>
          <p:spPr>
            <a:xfrm>
              <a:off x="1287496" y="4944514"/>
              <a:ext cx="42803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/>
                <a:t>AK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4C9F82C-5DBD-1045-A0BF-5C2399D8E0FF}"/>
              </a:ext>
            </a:extLst>
          </p:cNvPr>
          <p:cNvGrpSpPr/>
          <p:nvPr/>
        </p:nvGrpSpPr>
        <p:grpSpPr>
          <a:xfrm>
            <a:off x="6564497" y="5631514"/>
            <a:ext cx="2579503" cy="941351"/>
            <a:chOff x="7436086" y="4710631"/>
            <a:chExt cx="2569441" cy="941351"/>
          </a:xfrm>
        </p:grpSpPr>
        <p:sp>
          <p:nvSpPr>
            <p:cNvPr id="30" name="s8_legend1">
              <a:extLst>
                <a:ext uri="{FF2B5EF4-FFF2-40B4-BE49-F238E27FC236}">
                  <a16:creationId xmlns:a16="http://schemas.microsoft.com/office/drawing/2014/main" id="{9F58EA66-4682-9A47-A7CD-AD23BC26B9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8389" y="5012325"/>
              <a:ext cx="2184449" cy="26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058" tIns="41029" rIns="82058" bIns="41029" anchor="ctr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FECC68"/>
                </a:buClr>
                <a:buSzPct val="85000"/>
                <a:buFont typeface="Wingdings 2" pitchFamily="18" charset="2"/>
                <a:buNone/>
              </a:pPr>
              <a:r>
                <a:rPr lang="en-US" sz="12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Not Available (655 counties) </a:t>
              </a:r>
            </a:p>
          </p:txBody>
        </p:sp>
        <p:sp>
          <p:nvSpPr>
            <p:cNvPr id="31" name="s8_legend6">
              <a:extLst>
                <a:ext uri="{FF2B5EF4-FFF2-40B4-BE49-F238E27FC236}">
                  <a16:creationId xmlns:a16="http://schemas.microsoft.com/office/drawing/2014/main" id="{AF182791-AB7C-B24D-843A-0CA00557E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7451" y="4710631"/>
              <a:ext cx="1935195" cy="26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058" tIns="41029" rIns="82058" bIns="41029" anchor="ctr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FECC68"/>
                </a:buClr>
                <a:buSzPct val="85000"/>
                <a:buFont typeface="Wingdings 2" pitchFamily="18" charset="2"/>
                <a:buNone/>
              </a:pPr>
              <a:r>
                <a:rPr lang="en-US" sz="12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Available (2,212 counties)</a:t>
              </a:r>
            </a:p>
          </p:txBody>
        </p:sp>
        <p:sp>
          <p:nvSpPr>
            <p:cNvPr id="32" name="Rectangle 124">
              <a:extLst>
                <a:ext uri="{FF2B5EF4-FFF2-40B4-BE49-F238E27FC236}">
                  <a16:creationId xmlns:a16="http://schemas.microsoft.com/office/drawing/2014/main" id="{A18650A7-BBF7-9940-8EB5-A693A673D38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436086" y="5065406"/>
              <a:ext cx="166255" cy="1613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164117" tIns="164117" rIns="82058" bIns="41029" anchor="ctr"/>
            <a:lstStyle/>
            <a:p>
              <a:pPr algn="ctr" defTabSz="820583" fontAlgn="base">
                <a:spcBef>
                  <a:spcPct val="50000"/>
                </a:spcBef>
                <a:spcAft>
                  <a:spcPct val="0"/>
                </a:spcAft>
                <a:buClr>
                  <a:srgbClr val="FECC68"/>
                </a:buClr>
                <a:buSzPct val="85000"/>
                <a:defRPr/>
              </a:pPr>
              <a:endParaRPr lang="en-US" sz="1300" kern="0" dirty="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3" name="Rectangle 77">
              <a:extLst>
                <a:ext uri="{FF2B5EF4-FFF2-40B4-BE49-F238E27FC236}">
                  <a16:creationId xmlns:a16="http://schemas.microsoft.com/office/drawing/2014/main" id="{2AE1129D-209E-E145-BA98-293BE238C9D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436086" y="4769713"/>
              <a:ext cx="166255" cy="161365"/>
            </a:xfrm>
            <a:prstGeom prst="rect">
              <a:avLst/>
            </a:prstGeom>
            <a:solidFill>
              <a:schemeClr val="accent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lIns="82058" tIns="41029" rIns="82058" bIns="41029"/>
            <a:lstStyle/>
            <a:p>
              <a:pPr algn="ctr" defTabSz="820583" fontAlgn="base">
                <a:spcBef>
                  <a:spcPct val="50000"/>
                </a:spcBef>
                <a:spcAft>
                  <a:spcPct val="0"/>
                </a:spcAft>
                <a:buClr>
                  <a:srgbClr val="FECC68"/>
                </a:buClr>
                <a:buSzPct val="85000"/>
                <a:defRPr/>
              </a:pPr>
              <a:endParaRPr lang="en-US" sz="1300" kern="0" dirty="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4" name="Rectangle 137">
              <a:extLst>
                <a:ext uri="{FF2B5EF4-FFF2-40B4-BE49-F238E27FC236}">
                  <a16:creationId xmlns:a16="http://schemas.microsoft.com/office/drawing/2014/main" id="{854202D7-B04E-4D46-BCF3-161EAFC413C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436086" y="5367001"/>
              <a:ext cx="161365" cy="16136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defTabSz="806867" fontAlgn="base">
                <a:spcBef>
                  <a:spcPct val="50000"/>
                </a:spcBef>
                <a:spcAft>
                  <a:spcPct val="0"/>
                </a:spcAft>
                <a:buClr>
                  <a:srgbClr val="FECC68"/>
                </a:buClr>
                <a:buSzPct val="85000"/>
                <a:defRPr/>
              </a:pPr>
              <a:endParaRPr lang="en-US" sz="1235" u="sng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5" name="s7_legend_lt_orange_60">
              <a:extLst>
                <a:ext uri="{FF2B5EF4-FFF2-40B4-BE49-F238E27FC236}">
                  <a16:creationId xmlns:a16="http://schemas.microsoft.com/office/drawing/2014/main" id="{F16A0E2C-F0A7-0F41-AB6C-7DCA429EA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7451" y="5374983"/>
              <a:ext cx="240807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FECC68"/>
                </a:buClr>
                <a:buSzPct val="85000"/>
                <a:buFont typeface="Wingdings 2" pitchFamily="18" charset="2"/>
                <a:buNone/>
              </a:pPr>
              <a:r>
                <a:rPr lang="en-US" sz="12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No MA Plans in 2019 (276 counties)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24110E4D-135B-EB48-9143-EB517B21AE0E}"/>
              </a:ext>
            </a:extLst>
          </p:cNvPr>
          <p:cNvSpPr/>
          <p:nvPr/>
        </p:nvSpPr>
        <p:spPr>
          <a:xfrm>
            <a:off x="-30105" y="646436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900" kern="0" dirty="0">
                <a:latin typeface="Arial" pitchFamily="34" charset="0"/>
                <a:cs typeface="Arial" pitchFamily="34" charset="0"/>
              </a:rPr>
              <a:t>Source: </a:t>
            </a:r>
            <a:r>
              <a:rPr lang="en-US" sz="900" dirty="0"/>
              <a:t>Avalere Health analysis using </a:t>
            </a:r>
            <a:r>
              <a:rPr lang="en-US" sz="900" dirty="0" err="1"/>
              <a:t>PlanScape</a:t>
            </a:r>
            <a:r>
              <a:rPr lang="en-US" sz="900" baseline="30000" dirty="0"/>
              <a:t>®</a:t>
            </a:r>
            <a:r>
              <a:rPr lang="en-US" sz="900" dirty="0"/>
              <a:t>, a proprietary database of plan formularies and benefit designs and 2019 </a:t>
            </a:r>
            <a:r>
              <a:rPr lang="en-US" sz="900" kern="0" dirty="0">
                <a:latin typeface="Arial" pitchFamily="34" charset="0"/>
                <a:cs typeface="Arial" pitchFamily="34" charset="0"/>
              </a:rPr>
              <a:t>MA plan data released by CMS on </a:t>
            </a:r>
            <a:r>
              <a:rPr lang="en-US" sz="900" dirty="0"/>
              <a:t>September 28, 2018</a:t>
            </a:r>
            <a:r>
              <a:rPr lang="en-US" sz="900" kern="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139FEAE3-52C2-104C-9F1F-972F393470C5}"/>
              </a:ext>
            </a:extLst>
          </p:cNvPr>
          <p:cNvSpPr txBox="1">
            <a:spLocks/>
          </p:cNvSpPr>
          <p:nvPr/>
        </p:nvSpPr>
        <p:spPr>
          <a:xfrm>
            <a:off x="3142356" y="2211137"/>
            <a:ext cx="3698240" cy="492805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 algn="l" defTabSz="457039" rtl="0" eaLnBrk="1" latinLnBrk="0" hangingPunct="1">
              <a:spcBef>
                <a:spcPct val="20000"/>
              </a:spcBef>
              <a:buFont typeface="Arial"/>
              <a:buNone/>
              <a:defRPr sz="1800" kern="1200" cap="all" spc="45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89" indent="-285650" algn="l" defTabSz="45703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599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638" indent="-228519" algn="l" defTabSz="45703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678" indent="-228519" algn="l" defTabSz="45703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718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58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97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37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0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i="0" u="none" strike="noStrike" kern="1200" cap="all" spc="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ook" pitchFamily="50" charset="0"/>
                <a:cs typeface="Gotham Book" pitchFamily="50" charset="0"/>
              </a:rPr>
              <a:t>AVAILABILITY OF $0-PREMIUM MA-PD PLANS BY COUNTY, 2019</a:t>
            </a:r>
          </a:p>
        </p:txBody>
      </p:sp>
      <p:sp>
        <p:nvSpPr>
          <p:cNvPr id="38" name="Slide Number Placeholder 3">
            <a:extLst>
              <a:ext uri="{FF2B5EF4-FFF2-40B4-BE49-F238E27FC236}">
                <a16:creationId xmlns:a16="http://schemas.microsoft.com/office/drawing/2014/main" id="{923FA262-6AE4-C04E-B4E2-AC8075B8F0F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457950" y="6488871"/>
            <a:ext cx="2057400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86397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73339-85D0-4367-80D7-A0887713A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605" y="2246629"/>
            <a:ext cx="8255000" cy="1556745"/>
          </a:xfrm>
        </p:spPr>
        <p:txBody>
          <a:bodyPr>
            <a:normAutofit fontScale="90000"/>
          </a:bodyPr>
          <a:lstStyle/>
          <a:p>
            <a:r>
              <a:rPr lang="en-US" dirty="0"/>
              <a:t>Payment in Medicare Advantage</a:t>
            </a:r>
          </a:p>
        </p:txBody>
      </p:sp>
    </p:spTree>
    <p:extLst>
      <p:ext uri="{BB962C8B-B14F-4D97-AF65-F5344CB8AC3E}">
        <p14:creationId xmlns:p14="http://schemas.microsoft.com/office/powerpoint/2010/main" val="754946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CEA93-9C92-4291-9B48-86A143EAD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92" y="118777"/>
            <a:ext cx="5750508" cy="852903"/>
          </a:xfrm>
        </p:spPr>
        <p:txBody>
          <a:bodyPr>
            <a:normAutofit/>
          </a:bodyPr>
          <a:lstStyle/>
          <a:p>
            <a:r>
              <a:rPr lang="en-US" dirty="0"/>
              <a:t>Payment in MA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07E022-D808-4744-B68A-32D701224401}"/>
              </a:ext>
            </a:extLst>
          </p:cNvPr>
          <p:cNvSpPr txBox="1"/>
          <p:nvPr/>
        </p:nvSpPr>
        <p:spPr>
          <a:xfrm>
            <a:off x="281992" y="1251066"/>
            <a:ext cx="8580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Payments to Medicare Advantage are established by plans’ bids relative to a county-level benchmark of average spending in FFS Medicare. If bid is below benchmark, plans keep portion to provide extra benefits (lower cost sharing, supplemental benefits).</a:t>
            </a:r>
          </a:p>
        </p:txBody>
      </p:sp>
      <p:grpSp>
        <p:nvGrpSpPr>
          <p:cNvPr id="20" name="Group 23">
            <a:extLst>
              <a:ext uri="{FF2B5EF4-FFF2-40B4-BE49-F238E27FC236}">
                <a16:creationId xmlns:a16="http://schemas.microsoft.com/office/drawing/2014/main" id="{536EF47F-467C-5846-8EF6-FE7EE5EC6B29}"/>
              </a:ext>
            </a:extLst>
          </p:cNvPr>
          <p:cNvGrpSpPr>
            <a:grpSpLocks/>
          </p:cNvGrpSpPr>
          <p:nvPr/>
        </p:nvGrpSpPr>
        <p:grpSpPr bwMode="auto">
          <a:xfrm>
            <a:off x="403412" y="3221790"/>
            <a:ext cx="8099946" cy="2963396"/>
            <a:chOff x="189243" y="2753380"/>
            <a:chExt cx="9178773" cy="3358212"/>
          </a:xfrm>
        </p:grpSpPr>
        <p:grpSp>
          <p:nvGrpSpPr>
            <p:cNvPr id="21" name="Group 3">
              <a:extLst>
                <a:ext uri="{FF2B5EF4-FFF2-40B4-BE49-F238E27FC236}">
                  <a16:creationId xmlns:a16="http://schemas.microsoft.com/office/drawing/2014/main" id="{38DA627A-46BD-3940-A06D-FA5D4570CF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243" y="2753380"/>
              <a:ext cx="8942601" cy="3358212"/>
              <a:chOff x="-532858" y="1743331"/>
              <a:chExt cx="9684020" cy="4276875"/>
            </a:xfrm>
          </p:grpSpPr>
          <p:graphicFrame>
            <p:nvGraphicFramePr>
              <p:cNvPr id="39" name="Chart 42">
                <a:extLst>
                  <a:ext uri="{FF2B5EF4-FFF2-40B4-BE49-F238E27FC236}">
                    <a16:creationId xmlns:a16="http://schemas.microsoft.com/office/drawing/2014/main" id="{406212D4-BF04-B148-88F0-8AC608FAE932}"/>
                  </a:ext>
                </a:extLst>
              </p:cNvPr>
              <p:cNvGraphicFramePr>
                <a:graphicFrameLocks/>
              </p:cNvGraphicFramePr>
              <p:nvPr>
                <p:extLst/>
              </p:nvPr>
            </p:nvGraphicFramePr>
            <p:xfrm>
              <a:off x="1371600" y="1981200"/>
              <a:ext cx="6858000" cy="347980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cxnSp>
            <p:nvCxnSpPr>
              <p:cNvPr id="40" name="Straight Connector 43">
                <a:extLst>
                  <a:ext uri="{FF2B5EF4-FFF2-40B4-BE49-F238E27FC236}">
                    <a16:creationId xmlns:a16="http://schemas.microsoft.com/office/drawing/2014/main" id="{8ACB9360-F67E-224F-A0AC-CF4B83411AA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676400" y="2472559"/>
                <a:ext cx="6629400" cy="0"/>
              </a:xfrm>
              <a:prstGeom prst="line">
                <a:avLst/>
              </a:prstGeom>
              <a:noFill/>
              <a:ln w="6350" algn="ctr">
                <a:solidFill>
                  <a:srgbClr val="565656"/>
                </a:solidFill>
                <a:round/>
                <a:headEnd/>
                <a:tailEnd/>
              </a:ln>
            </p:spPr>
          </p:cxn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C8B10F6-41CC-CD4C-83B4-C4C182C68C25}"/>
                  </a:ext>
                </a:extLst>
              </p:cNvPr>
              <p:cNvSpPr txBox="1"/>
              <p:nvPr/>
            </p:nvSpPr>
            <p:spPr>
              <a:xfrm>
                <a:off x="-532858" y="2285117"/>
                <a:ext cx="2217326" cy="40754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449399">
                  <a:defRPr/>
                </a:pPr>
                <a:r>
                  <a:rPr lang="en-US" sz="1235" kern="0" dirty="0">
                    <a:solidFill>
                      <a:srgbClr val="000000"/>
                    </a:solidFill>
                    <a:latin typeface="Gotham Book Regular" pitchFamily="2" charset="77"/>
                    <a:cs typeface="Arial" charset="0"/>
                  </a:rPr>
                  <a:t>Benchmark = $1,000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BD858FB-CD4C-6445-8B6F-F0FA2F338B42}"/>
                  </a:ext>
                </a:extLst>
              </p:cNvPr>
              <p:cNvSpPr txBox="1"/>
              <p:nvPr/>
            </p:nvSpPr>
            <p:spPr>
              <a:xfrm>
                <a:off x="3805642" y="1743331"/>
                <a:ext cx="2618617" cy="68183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449399">
                  <a:defRPr/>
                </a:pPr>
                <a:r>
                  <a:rPr lang="en-US" sz="1235" kern="0" dirty="0">
                    <a:solidFill>
                      <a:srgbClr val="000000"/>
                    </a:solidFill>
                    <a:latin typeface="Gotham Book Regular" pitchFamily="2" charset="77"/>
                    <a:cs typeface="Arial" charset="0"/>
                  </a:rPr>
                  <a:t>Beneficiary premium for </a:t>
                </a:r>
              </a:p>
              <a:p>
                <a:pPr defTabSz="449399">
                  <a:defRPr/>
                </a:pPr>
                <a:r>
                  <a:rPr lang="en-US" sz="1235" kern="0" dirty="0">
                    <a:solidFill>
                      <a:srgbClr val="000000"/>
                    </a:solidFill>
                    <a:latin typeface="Gotham Book Regular" pitchFamily="2" charset="77"/>
                    <a:cs typeface="Arial" charset="0"/>
                  </a:rPr>
                  <a:t>Part A/B services= $100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F56BA38-62E4-5646-8C9A-536C24FA4CD7}"/>
                  </a:ext>
                </a:extLst>
              </p:cNvPr>
              <p:cNvSpPr txBox="1"/>
              <p:nvPr/>
            </p:nvSpPr>
            <p:spPr>
              <a:xfrm>
                <a:off x="7085303" y="1981879"/>
                <a:ext cx="2065859" cy="40754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449399">
                  <a:defRPr/>
                </a:pPr>
                <a:r>
                  <a:rPr lang="en-US" sz="1235" kern="0" dirty="0">
                    <a:solidFill>
                      <a:srgbClr val="000000"/>
                    </a:solidFill>
                    <a:latin typeface="Gotham Book Regular" pitchFamily="2" charset="77"/>
                    <a:cs typeface="Arial" charset="0"/>
                  </a:rPr>
                  <a:t>CMS savings = $50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007DD3F-3D97-924C-8A64-55A5CC1CEA77}"/>
                  </a:ext>
                </a:extLst>
              </p:cNvPr>
              <p:cNvSpPr txBox="1"/>
              <p:nvPr/>
            </p:nvSpPr>
            <p:spPr>
              <a:xfrm>
                <a:off x="1378092" y="5353915"/>
                <a:ext cx="3492014" cy="66629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449399">
                  <a:defRPr/>
                </a:pPr>
                <a:r>
                  <a:rPr lang="en-US" sz="1200" b="1" kern="0" dirty="0">
                    <a:solidFill>
                      <a:srgbClr val="000000"/>
                    </a:solidFill>
                    <a:latin typeface="Gotham Book Regular" pitchFamily="2" charset="77"/>
                    <a:cs typeface="Arial" charset="0"/>
                  </a:rPr>
                  <a:t>Plan bid = $1,100</a:t>
                </a:r>
              </a:p>
              <a:p>
                <a:pPr algn="ctr" defTabSz="449399">
                  <a:defRPr/>
                </a:pPr>
                <a:r>
                  <a:rPr lang="en-US" sz="1200" b="1" kern="0" dirty="0">
                    <a:solidFill>
                      <a:srgbClr val="000000"/>
                    </a:solidFill>
                    <a:latin typeface="Gotham Book Regular" pitchFamily="2" charset="77"/>
                    <a:cs typeface="Arial" charset="0"/>
                  </a:rPr>
                  <a:t>Plan payment from CMS = $1,000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B881A66-1918-9044-AD19-F6F4416F98DE}"/>
                  </a:ext>
                </a:extLst>
              </p:cNvPr>
              <p:cNvSpPr txBox="1"/>
              <p:nvPr/>
            </p:nvSpPr>
            <p:spPr>
              <a:xfrm>
                <a:off x="4806668" y="5353915"/>
                <a:ext cx="3338580" cy="66629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449399">
                  <a:defRPr/>
                </a:pPr>
                <a:r>
                  <a:rPr lang="en-US" sz="1200" b="1" kern="0" dirty="0">
                    <a:solidFill>
                      <a:srgbClr val="000000"/>
                    </a:solidFill>
                    <a:latin typeface="Gotham Book Regular" pitchFamily="2" charset="77"/>
                    <a:cs typeface="Arial" charset="0"/>
                  </a:rPr>
                  <a:t>Plan bid = $900</a:t>
                </a:r>
              </a:p>
              <a:p>
                <a:pPr algn="ctr" defTabSz="449399">
                  <a:defRPr/>
                </a:pPr>
                <a:r>
                  <a:rPr lang="en-US" sz="1200" b="1" kern="0" dirty="0">
                    <a:solidFill>
                      <a:srgbClr val="000000"/>
                    </a:solidFill>
                    <a:latin typeface="Gotham Book Regular" pitchFamily="2" charset="77"/>
                    <a:cs typeface="Arial" charset="0"/>
                  </a:rPr>
                  <a:t>Plan payment from CMS = $950</a:t>
                </a:r>
              </a:p>
            </p:txBody>
          </p:sp>
          <p:cxnSp>
            <p:nvCxnSpPr>
              <p:cNvPr id="46" name="Straight Arrow Connector 49">
                <a:extLst>
                  <a:ext uri="{FF2B5EF4-FFF2-40B4-BE49-F238E27FC236}">
                    <a16:creationId xmlns:a16="http://schemas.microsoft.com/office/drawing/2014/main" id="{DB66D70B-0474-F446-AE09-E1F8339E3F4A}"/>
                  </a:ext>
                </a:extLst>
              </p:cNvPr>
              <p:cNvCxnSpPr>
                <a:cxnSpLocks noChangeShapeType="1"/>
                <a:stCxn id="42" idx="1"/>
              </p:cNvCxnSpPr>
              <p:nvPr/>
            </p:nvCxnSpPr>
            <p:spPr bwMode="auto">
              <a:xfrm flipH="1">
                <a:off x="3223057" y="2084250"/>
                <a:ext cx="582585" cy="228385"/>
              </a:xfrm>
              <a:prstGeom prst="straightConnector1">
                <a:avLst/>
              </a:prstGeom>
              <a:noFill/>
              <a:ln w="6350" algn="ctr">
                <a:solidFill>
                  <a:srgbClr val="565656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47" name="Straight Arrow Connector 50">
                <a:extLst>
                  <a:ext uri="{FF2B5EF4-FFF2-40B4-BE49-F238E27FC236}">
                    <a16:creationId xmlns:a16="http://schemas.microsoft.com/office/drawing/2014/main" id="{FF7CBEA9-999C-4449-A937-9A338CF2AFD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 flipV="1">
                <a:off x="6523762" y="2133600"/>
                <a:ext cx="562838" cy="373127"/>
              </a:xfrm>
              <a:prstGeom prst="straightConnector1">
                <a:avLst/>
              </a:prstGeom>
              <a:noFill/>
              <a:ln w="6350" algn="ctr">
                <a:solidFill>
                  <a:srgbClr val="565656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48" name="Straight Arrow Connector 51">
                <a:extLst>
                  <a:ext uri="{FF2B5EF4-FFF2-40B4-BE49-F238E27FC236}">
                    <a16:creationId xmlns:a16="http://schemas.microsoft.com/office/drawing/2014/main" id="{A19C3405-9EC6-6242-BCA1-D8DC0004145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7086600" y="2667001"/>
                <a:ext cx="152400" cy="153889"/>
              </a:xfrm>
              <a:prstGeom prst="straightConnector1">
                <a:avLst/>
              </a:prstGeom>
              <a:noFill/>
              <a:ln w="6350" algn="ctr">
                <a:solidFill>
                  <a:srgbClr val="565656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AE0206A-4B75-CB49-8B2B-7A7023CB162A}"/>
                </a:ext>
              </a:extLst>
            </p:cNvPr>
            <p:cNvSpPr txBox="1"/>
            <p:nvPr/>
          </p:nvSpPr>
          <p:spPr>
            <a:xfrm>
              <a:off x="7311453" y="3456579"/>
              <a:ext cx="2056563" cy="14483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49399">
                <a:defRPr/>
              </a:pPr>
              <a:r>
                <a:rPr lang="en-US" sz="1235" kern="0" dirty="0">
                  <a:solidFill>
                    <a:srgbClr val="000000"/>
                  </a:solidFill>
                  <a:latin typeface="Gotham Book Regular" pitchFamily="2" charset="77"/>
                  <a:cs typeface="Arial" charset="0"/>
                </a:rPr>
                <a:t>Rebate amount = $50</a:t>
              </a:r>
            </a:p>
            <a:p>
              <a:pPr defTabSz="449399">
                <a:defRPr/>
              </a:pPr>
              <a:endParaRPr lang="en-US" sz="1235" kern="0" dirty="0">
                <a:solidFill>
                  <a:srgbClr val="000000"/>
                </a:solidFill>
                <a:latin typeface="Gotham Book Regular" pitchFamily="2" charset="77"/>
                <a:cs typeface="Arial" charset="0"/>
              </a:endParaRPr>
            </a:p>
            <a:p>
              <a:pPr algn="ctr" defTabSz="449399">
                <a:defRPr/>
              </a:pPr>
              <a:r>
                <a:rPr lang="en-US" sz="1000" dirty="0">
                  <a:solidFill>
                    <a:srgbClr val="000000"/>
                  </a:solidFill>
                  <a:latin typeface="Gotham Book Regular" pitchFamily="2" charset="77"/>
                </a:rPr>
                <a:t>Plans that receive 4 or 5 stars are eligible to receive a higher rebate percentage</a:t>
              </a:r>
              <a:endParaRPr lang="en-US" sz="1000" kern="0" dirty="0">
                <a:solidFill>
                  <a:srgbClr val="000000"/>
                </a:solidFill>
                <a:latin typeface="Gotham Book Regular" pitchFamily="2" charset="77"/>
                <a:cs typeface="Arial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5FC98933-BC2C-4846-9C92-B203249A1D58}"/>
              </a:ext>
            </a:extLst>
          </p:cNvPr>
          <p:cNvSpPr txBox="1"/>
          <p:nvPr/>
        </p:nvSpPr>
        <p:spPr bwMode="auto">
          <a:xfrm>
            <a:off x="656219" y="4241138"/>
            <a:ext cx="1519062" cy="668161"/>
          </a:xfrm>
          <a:prstGeom prst="rect">
            <a:avLst/>
          </a:prstGeom>
          <a:noFill/>
        </p:spPr>
        <p:txBody>
          <a:bodyPr wrap="none" lIns="80673" tIns="40337" rIns="80673" bIns="40337">
            <a:spAutoFit/>
          </a:bodyPr>
          <a:lstStyle/>
          <a:p>
            <a:pPr defTabSz="449399">
              <a:lnSpc>
                <a:spcPct val="120000"/>
              </a:lnSpc>
              <a:defRPr/>
            </a:pPr>
            <a:r>
              <a:rPr lang="en-US" sz="1059" kern="0" dirty="0">
                <a:solidFill>
                  <a:srgbClr val="000000"/>
                </a:solidFill>
                <a:cs typeface="Arial" charset="0"/>
              </a:rPr>
              <a:t>= Plan bid</a:t>
            </a:r>
          </a:p>
          <a:p>
            <a:pPr defTabSz="449399">
              <a:lnSpc>
                <a:spcPct val="120000"/>
              </a:lnSpc>
              <a:defRPr/>
            </a:pPr>
            <a:r>
              <a:rPr lang="en-US" sz="1059" kern="0" dirty="0">
                <a:solidFill>
                  <a:srgbClr val="000000"/>
                </a:solidFill>
                <a:cs typeface="Arial" charset="0"/>
              </a:rPr>
              <a:t>= Rebate to plan</a:t>
            </a:r>
          </a:p>
          <a:p>
            <a:pPr defTabSz="449399">
              <a:lnSpc>
                <a:spcPct val="120000"/>
              </a:lnSpc>
              <a:defRPr/>
            </a:pPr>
            <a:r>
              <a:rPr lang="en-US" sz="1059" kern="0" dirty="0">
                <a:solidFill>
                  <a:srgbClr val="000000"/>
                </a:solidFill>
                <a:cs typeface="Arial" charset="0"/>
              </a:rPr>
              <a:t>= Beneficiary premium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500BDD6-F945-E24C-AAD7-DB9D015F49FB}"/>
              </a:ext>
            </a:extLst>
          </p:cNvPr>
          <p:cNvSpPr/>
          <p:nvPr/>
        </p:nvSpPr>
        <p:spPr bwMode="auto">
          <a:xfrm>
            <a:off x="521746" y="4312574"/>
            <a:ext cx="134471" cy="134471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 defTabSz="449399">
              <a:spcBef>
                <a:spcPct val="50000"/>
              </a:spcBef>
              <a:buClr>
                <a:srgbClr val="FECC68"/>
              </a:buClr>
              <a:buSzPct val="85000"/>
              <a:defRPr/>
            </a:pPr>
            <a:endParaRPr lang="en-US" sz="1235" kern="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" name="Rectangle 55">
            <a:extLst>
              <a:ext uri="{FF2B5EF4-FFF2-40B4-BE49-F238E27FC236}">
                <a16:creationId xmlns:a16="http://schemas.microsoft.com/office/drawing/2014/main" id="{FA7A4AD6-3A78-5E46-AF73-67B2193D3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747" y="4715733"/>
            <a:ext cx="134510" cy="134723"/>
          </a:xfrm>
          <a:prstGeom prst="rect">
            <a:avLst/>
          </a:prstGeom>
          <a:solidFill>
            <a:schemeClr val="accent3"/>
          </a:solidFill>
          <a:ln w="6350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49399">
              <a:spcBef>
                <a:spcPct val="50000"/>
              </a:spcBef>
              <a:buClr>
                <a:srgbClr val="FECC68"/>
              </a:buClr>
              <a:buSzPct val="85000"/>
            </a:pPr>
            <a:endParaRPr lang="en-US" sz="1235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A62332-8BC4-DD45-B7A1-896C6CBA958E}"/>
              </a:ext>
            </a:extLst>
          </p:cNvPr>
          <p:cNvSpPr/>
          <p:nvPr/>
        </p:nvSpPr>
        <p:spPr bwMode="auto">
          <a:xfrm>
            <a:off x="521746" y="4514280"/>
            <a:ext cx="134471" cy="134471"/>
          </a:xfrm>
          <a:prstGeom prst="rect">
            <a:avLst/>
          </a:prstGeom>
          <a:solidFill>
            <a:srgbClr val="FF6C29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 defTabSz="449399">
              <a:spcBef>
                <a:spcPct val="50000"/>
              </a:spcBef>
              <a:buClr>
                <a:srgbClr val="FECC68"/>
              </a:buClr>
              <a:buSzPct val="85000"/>
              <a:defRPr/>
            </a:pPr>
            <a:endParaRPr lang="en-US" sz="1235" kern="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A0D249E9-4732-AD41-AF63-10FE29223BE5}"/>
              </a:ext>
            </a:extLst>
          </p:cNvPr>
          <p:cNvSpPr txBox="1">
            <a:spLocks/>
          </p:cNvSpPr>
          <p:nvPr/>
        </p:nvSpPr>
        <p:spPr>
          <a:xfrm>
            <a:off x="2913231" y="2453782"/>
            <a:ext cx="3698240" cy="492805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 algn="l" defTabSz="457039" rtl="0" eaLnBrk="1" latinLnBrk="0" hangingPunct="1">
              <a:spcBef>
                <a:spcPct val="20000"/>
              </a:spcBef>
              <a:buFont typeface="Arial"/>
              <a:buNone/>
              <a:defRPr sz="1800" kern="1200" cap="all" spc="45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89" indent="-285650" algn="l" defTabSz="45703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599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638" indent="-228519" algn="l" defTabSz="45703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678" indent="-228519" algn="l" defTabSz="45703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718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58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97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37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0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i="0" u="none" strike="noStrike" kern="1200" cap="all" spc="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ook" pitchFamily="50" charset="0"/>
                <a:cs typeface="Gotham Book" pitchFamily="50" charset="0"/>
              </a:rPr>
              <a:t>PAYMENT EXAMPLE</a:t>
            </a:r>
          </a:p>
          <a:p>
            <a:pPr marL="0" marR="0" lvl="0" indent="0" algn="ctr" defTabSz="4570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dirty="0">
                <a:solidFill>
                  <a:srgbClr val="002060"/>
                </a:solidFill>
                <a:latin typeface="Gotham Book" pitchFamily="50" charset="0"/>
                <a:cs typeface="Gotham Book" pitchFamily="50" charset="0"/>
              </a:rPr>
              <a:t>(ILLUSTRATIVE)</a:t>
            </a:r>
            <a:endParaRPr kumimoji="0" lang="en-US" sz="1200" i="0" u="none" strike="noStrike" kern="1200" cap="all" spc="45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C7C2CB65-23BC-2940-9FBE-1E156D2B9C1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69757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A6C595-9039-DA4B-AE1B-73BAD5524EB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950700E-8DAA-4340-BA88-9F96A2B37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74411"/>
            <a:ext cx="6184900" cy="1057117"/>
          </a:xfrm>
        </p:spPr>
        <p:txBody>
          <a:bodyPr>
            <a:noAutofit/>
          </a:bodyPr>
          <a:lstStyle/>
          <a:p>
            <a:r>
              <a:rPr lang="en-US" sz="3200" dirty="0"/>
              <a:t>Payments to MA Compared to FFS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EC6B843-5A7E-9648-A841-D6C38FDB1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376565"/>
            <a:ext cx="8415130" cy="487135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185CF09-7F46-F646-85D7-1F096BC9FA51}"/>
              </a:ext>
            </a:extLst>
          </p:cNvPr>
          <p:cNvSpPr/>
          <p:nvPr/>
        </p:nvSpPr>
        <p:spPr>
          <a:xfrm>
            <a:off x="131417" y="2501348"/>
            <a:ext cx="7992165" cy="732183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5789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CEA93-9C92-4291-9B48-86A143EAD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39793"/>
            <a:ext cx="667131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What Are Supplemental Benefits?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07E022-D808-4744-B68A-32D701224401}"/>
              </a:ext>
            </a:extLst>
          </p:cNvPr>
          <p:cNvSpPr txBox="1"/>
          <p:nvPr/>
        </p:nvSpPr>
        <p:spPr>
          <a:xfrm>
            <a:off x="251888" y="1502796"/>
            <a:ext cx="8580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Supplemental benefits are items and services that are not covered by Original FFS Medicare but may be offered by MA plans. They must meet 3 specific criteria.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A3EAF1CA-1095-4BAE-8757-54A839DD4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697" y="2367737"/>
            <a:ext cx="7551616" cy="49280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24346A"/>
                </a:solidFill>
                <a:latin typeface="Open Sans" panose="020B0606030504020204" pitchFamily="34" charset="0"/>
                <a:sym typeface="Helvetica"/>
              </a:rPr>
              <a:t>Supplemental benefits are defined as those that are: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6C58028-B425-47CA-B24B-2CA8EE234ACA}"/>
              </a:ext>
            </a:extLst>
          </p:cNvPr>
          <p:cNvSpPr/>
          <p:nvPr/>
        </p:nvSpPr>
        <p:spPr>
          <a:xfrm>
            <a:off x="829830" y="3015285"/>
            <a:ext cx="1840964" cy="1491915"/>
          </a:xfrm>
          <a:prstGeom prst="roundRect">
            <a:avLst/>
          </a:prstGeom>
          <a:solidFill>
            <a:srgbClr val="009CDB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otham Bold" pitchFamily="50" charset="0"/>
                <a:cs typeface="Gotham Bold" pitchFamily="50" charset="0"/>
              </a:rPr>
              <a:t>Not covered by Original Medicare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FC9B95A-F120-4B58-96CA-B092BB9E516A}"/>
              </a:ext>
            </a:extLst>
          </p:cNvPr>
          <p:cNvSpPr/>
          <p:nvPr/>
        </p:nvSpPr>
        <p:spPr>
          <a:xfrm>
            <a:off x="3216528" y="3015284"/>
            <a:ext cx="1840964" cy="1491915"/>
          </a:xfrm>
          <a:prstGeom prst="roundRect">
            <a:avLst/>
          </a:prstGeom>
          <a:solidFill>
            <a:srgbClr val="009CDB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otham Bold" pitchFamily="50" charset="0"/>
                <a:cs typeface="Gotham Bold" pitchFamily="50" charset="0"/>
              </a:rPr>
              <a:t>Primarily health-related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4B1730-6EB7-4A4B-BC30-50A99A978ACE}"/>
              </a:ext>
            </a:extLst>
          </p:cNvPr>
          <p:cNvSpPr/>
          <p:nvPr/>
        </p:nvSpPr>
        <p:spPr>
          <a:xfrm>
            <a:off x="5603226" y="3015283"/>
            <a:ext cx="1840964" cy="1491915"/>
          </a:xfrm>
          <a:prstGeom prst="roundRect">
            <a:avLst/>
          </a:prstGeom>
          <a:solidFill>
            <a:srgbClr val="009CDB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otham Bold" pitchFamily="50" charset="0"/>
                <a:cs typeface="Gotham Bold" pitchFamily="50" charset="0"/>
              </a:rPr>
              <a:t>Plan must incur non-zero direct medical cost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47A077B5-365A-439E-B545-AD0B41FC6BF2}"/>
              </a:ext>
            </a:extLst>
          </p:cNvPr>
          <p:cNvSpPr txBox="1">
            <a:spLocks/>
          </p:cNvSpPr>
          <p:nvPr/>
        </p:nvSpPr>
        <p:spPr>
          <a:xfrm>
            <a:off x="423697" y="4865304"/>
            <a:ext cx="7551616" cy="492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27013" marR="0" indent="-227013" algn="l" defTabSz="2286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24346A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"/>
              </a:defRPr>
            </a:lvl1pPr>
            <a:lvl2pPr marL="481156" marR="0" indent="-249381" algn="l" defTabSz="2286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24346A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"/>
              </a:defRPr>
            </a:lvl2pPr>
            <a:lvl3pPr marL="733107" marR="0" indent="-274319" algn="l" defTabSz="2286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400" b="0" i="0" u="none" strike="noStrike" cap="none" spc="0" baseline="0">
                <a:ln>
                  <a:noFill/>
                </a:ln>
                <a:solidFill>
                  <a:srgbClr val="24346A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"/>
              </a:defRPr>
            </a:lvl3pPr>
            <a:lvl4pPr marL="990600" marR="0" indent="-304800" algn="l" defTabSz="2286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24346A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"/>
              </a:defRPr>
            </a:lvl4pPr>
            <a:lvl5pPr marL="1255712" marR="0" indent="-342900" algn="l" defTabSz="2286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400" b="0" i="0" u="none" strike="noStrike" cap="none" spc="0" baseline="0">
                <a:ln>
                  <a:noFill/>
                </a:ln>
                <a:solidFill>
                  <a:srgbClr val="24346A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"/>
              </a:defRPr>
            </a:lvl5pPr>
            <a:lvl6pPr marL="2560320" marR="0" indent="-274320" algn="l" defTabSz="2286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24346A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3017520" marR="0" indent="-274320" algn="l" defTabSz="2286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24346A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3474720" marR="0" indent="-274320" algn="l" defTabSz="2286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24346A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3931920" marR="0" indent="-274320" algn="l" defTabSz="2286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24346A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hangingPunct="1"/>
            <a:r>
              <a:rPr lang="en-US" dirty="0"/>
              <a:t>Common supplemental benefits include:</a:t>
            </a:r>
          </a:p>
          <a:p>
            <a:pPr lvl="1" hangingPunct="1"/>
            <a:endParaRPr lang="en-US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F8D0B76-7BE6-4C0B-B3CE-070002E9688A}"/>
              </a:ext>
            </a:extLst>
          </p:cNvPr>
          <p:cNvSpPr txBox="1">
            <a:spLocks/>
          </p:cNvSpPr>
          <p:nvPr/>
        </p:nvSpPr>
        <p:spPr>
          <a:xfrm>
            <a:off x="1017161" y="5358269"/>
            <a:ext cx="2199367" cy="1153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27013" marR="0" indent="-227013" algn="l" defTabSz="2286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24346A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"/>
              </a:defRPr>
            </a:lvl1pPr>
            <a:lvl2pPr marL="481156" marR="0" indent="-249381" algn="l" defTabSz="2286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24346A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"/>
              </a:defRPr>
            </a:lvl2pPr>
            <a:lvl3pPr marL="733107" marR="0" indent="-274319" algn="l" defTabSz="2286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400" b="0" i="0" u="none" strike="noStrike" cap="none" spc="0" baseline="0">
                <a:ln>
                  <a:noFill/>
                </a:ln>
                <a:solidFill>
                  <a:srgbClr val="24346A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"/>
              </a:defRPr>
            </a:lvl3pPr>
            <a:lvl4pPr marL="990600" marR="0" indent="-304800" algn="l" defTabSz="2286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24346A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"/>
              </a:defRPr>
            </a:lvl4pPr>
            <a:lvl5pPr marL="1255712" marR="0" indent="-342900" algn="l" defTabSz="2286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400" b="0" i="0" u="none" strike="noStrike" cap="none" spc="0" baseline="0">
                <a:ln>
                  <a:noFill/>
                </a:ln>
                <a:solidFill>
                  <a:srgbClr val="24346A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"/>
              </a:defRPr>
            </a:lvl5pPr>
            <a:lvl6pPr marL="2560320" marR="0" indent="-274320" algn="l" defTabSz="2286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24346A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3017520" marR="0" indent="-274320" algn="l" defTabSz="2286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24346A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3474720" marR="0" indent="-274320" algn="l" defTabSz="2286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24346A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3931920" marR="0" indent="-274320" algn="l" defTabSz="2286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24346A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hangingPunct="1"/>
            <a:r>
              <a:rPr lang="en-US" sz="1800" dirty="0"/>
              <a:t>Dental coverage</a:t>
            </a:r>
          </a:p>
          <a:p>
            <a:pPr hangingPunct="1"/>
            <a:r>
              <a:rPr lang="en-US" sz="1800" dirty="0"/>
              <a:t>Hearing coverage</a:t>
            </a:r>
          </a:p>
          <a:p>
            <a:pPr hangingPunct="1"/>
            <a:r>
              <a:rPr lang="en-US" sz="1800" dirty="0"/>
              <a:t>Vision services</a:t>
            </a:r>
          </a:p>
          <a:p>
            <a:pPr lvl="1" hangingPunct="1"/>
            <a:endParaRPr lang="en-US" sz="1800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79550AC-5F28-43FD-8156-2BA447CAEAC5}"/>
              </a:ext>
            </a:extLst>
          </p:cNvPr>
          <p:cNvSpPr txBox="1">
            <a:spLocks/>
          </p:cNvSpPr>
          <p:nvPr/>
        </p:nvSpPr>
        <p:spPr>
          <a:xfrm>
            <a:off x="3472316" y="5358110"/>
            <a:ext cx="2199367" cy="1153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27013" marR="0" indent="-227013" algn="l" defTabSz="2286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24346A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"/>
              </a:defRPr>
            </a:lvl1pPr>
            <a:lvl2pPr marL="481156" marR="0" indent="-249381" algn="l" defTabSz="2286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24346A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"/>
              </a:defRPr>
            </a:lvl2pPr>
            <a:lvl3pPr marL="733107" marR="0" indent="-274319" algn="l" defTabSz="2286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400" b="0" i="0" u="none" strike="noStrike" cap="none" spc="0" baseline="0">
                <a:ln>
                  <a:noFill/>
                </a:ln>
                <a:solidFill>
                  <a:srgbClr val="24346A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"/>
              </a:defRPr>
            </a:lvl3pPr>
            <a:lvl4pPr marL="990600" marR="0" indent="-304800" algn="l" defTabSz="2286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24346A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"/>
              </a:defRPr>
            </a:lvl4pPr>
            <a:lvl5pPr marL="1255712" marR="0" indent="-342900" algn="l" defTabSz="2286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400" b="0" i="0" u="none" strike="noStrike" cap="none" spc="0" baseline="0">
                <a:ln>
                  <a:noFill/>
                </a:ln>
                <a:solidFill>
                  <a:srgbClr val="24346A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"/>
              </a:defRPr>
            </a:lvl5pPr>
            <a:lvl6pPr marL="2560320" marR="0" indent="-274320" algn="l" defTabSz="2286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24346A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3017520" marR="0" indent="-274320" algn="l" defTabSz="2286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24346A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3474720" marR="0" indent="-274320" algn="l" defTabSz="2286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24346A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3931920" marR="0" indent="-274320" algn="l" defTabSz="2286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24346A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hangingPunct="1"/>
            <a:r>
              <a:rPr lang="en-US" sz="1800" dirty="0"/>
              <a:t>Social work lines</a:t>
            </a:r>
          </a:p>
          <a:p>
            <a:pPr hangingPunct="1"/>
            <a:r>
              <a:rPr lang="en-US" sz="1800" dirty="0"/>
              <a:t>Wellness programs</a:t>
            </a:r>
          </a:p>
          <a:p>
            <a:pPr hangingPunct="1"/>
            <a:r>
              <a:rPr lang="en-US" sz="1800" dirty="0"/>
              <a:t>Fitness benefits</a:t>
            </a:r>
          </a:p>
          <a:p>
            <a:pPr lvl="1" hangingPunct="1"/>
            <a:endParaRPr lang="en-US" sz="1800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C5C588C-6958-0344-AFEF-8D3ED2EE9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34928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95178-415D-4E10-A0FC-D7DC0B8C2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4" y="143896"/>
            <a:ext cx="5924545" cy="131412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Gotham Book Regular" pitchFamily="2" charset="77"/>
                <a:cs typeface="Gotham Bold" pitchFamily="50" charset="0"/>
              </a:rPr>
              <a:t>Plan Experimentation with New Supplemental Benefits in 2019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FD8424C-842D-4ECC-89CC-8990C7F3DA42}"/>
              </a:ext>
            </a:extLst>
          </p:cNvPr>
          <p:cNvSpPr txBox="1">
            <a:spLocks/>
          </p:cNvSpPr>
          <p:nvPr/>
        </p:nvSpPr>
        <p:spPr>
          <a:xfrm>
            <a:off x="457199" y="1842233"/>
            <a:ext cx="8031627" cy="705728"/>
          </a:xfrm>
          <a:prstGeom prst="rect">
            <a:avLst/>
          </a:prstGeom>
        </p:spPr>
        <p:txBody>
          <a:bodyPr/>
          <a:lstStyle>
            <a:lvl1pPr marL="342780" indent="-342780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89" indent="-285650" algn="l" defTabSz="45703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599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638" indent="-228519" algn="l" defTabSz="45703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678" indent="-228519" algn="l" defTabSz="45703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718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58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97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37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>
                <a:solidFill>
                  <a:schemeClr val="accent1"/>
                </a:solidFill>
                <a:latin typeface="Gotham Book Regular" pitchFamily="2" charset="77"/>
              </a:rPr>
              <a:t>MOST PREVALENT "NEW" SUPPLEMENTAL BENEFITS OFFERED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BC03AA-CF15-425D-925D-363FE8A45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62" y="2272185"/>
            <a:ext cx="1126244" cy="1126244"/>
          </a:xfrm>
          <a:prstGeom prst="rect">
            <a:avLst/>
          </a:prstGeom>
        </p:spPr>
      </p:pic>
      <p:sp>
        <p:nvSpPr>
          <p:cNvPr id="17" name="TextBox 21">
            <a:extLst>
              <a:ext uri="{FF2B5EF4-FFF2-40B4-BE49-F238E27FC236}">
                <a16:creationId xmlns:a16="http://schemas.microsoft.com/office/drawing/2014/main" id="{C040DD44-E86F-4688-B8A4-F4C110043D92}"/>
              </a:ext>
            </a:extLst>
          </p:cNvPr>
          <p:cNvSpPr txBox="1"/>
          <p:nvPr/>
        </p:nvSpPr>
        <p:spPr>
          <a:xfrm>
            <a:off x="1111596" y="3204522"/>
            <a:ext cx="142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9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79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19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59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99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37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78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316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Gotham Book Regular" pitchFamily="2" charset="77"/>
                <a:cs typeface="Arial" panose="020B0604020202020204" pitchFamily="34" charset="0"/>
              </a:rPr>
              <a:t>Social Worker Line</a:t>
            </a:r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id="{361784F5-BED8-415B-9385-58A238F391DD}"/>
              </a:ext>
            </a:extLst>
          </p:cNvPr>
          <p:cNvSpPr txBox="1"/>
          <p:nvPr/>
        </p:nvSpPr>
        <p:spPr>
          <a:xfrm>
            <a:off x="3196787" y="3292490"/>
            <a:ext cx="2124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9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79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19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59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99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37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78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316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Gotham Book Regular" pitchFamily="2" charset="77"/>
                <a:cs typeface="Arial" panose="020B0604020202020204" pitchFamily="34" charset="0"/>
              </a:rPr>
              <a:t>Personal Home Care</a:t>
            </a:r>
          </a:p>
        </p:txBody>
      </p:sp>
      <p:pic>
        <p:nvPicPr>
          <p:cNvPr id="19" name="Picture 2" descr="https://eastus21-mediap.svc.ms/transform/thumbnail?provider=spo&amp;inputFormat=png&amp;cs=fFNQTw&amp;docid=https%3A%2F%2Favalere.sharepoint.com%3A443%2F_api%2Fv2.0%2Fdrives%2Fb!bNXelqvKa0a-_z1X3gYpksEONdhPsFVBi7jwzbUveKRQnMB63xPCQKeYgEMKrZpa%2Fitems%2F01NH3UXONRHPLYFD3ODVDKNMQKHSCHTG2R%3Fversion%3DPublished&amp;access_token=eyJ0eXAiOiJKV1QiLCJhbGciOiJub25lIn0.eyJhdWQiOiIwMDAwMDAwMy0wMDAwLTBmZjEtY2UwMC0wMDAwMDAwMDAwMDAvYXZhbGVyZS5zaGFyZXBvaW50LmNvbUAxN2Q3MmNhNS05Nzg0LTQzMjItYmM1Zi0yM2JiZmVjNDllNjEiLCJpc3MiOiIwMDAwMDAwMy0wMDAwLTBmZjEtY2UwMC0wMDAwMDAwMDAwMDAiLCJuYmYiOiIxNTQ2ODYwNTYxIiwiZXhwIjoiMTU0Njg4MjE2MSIsImVuZHBvaW50dXJsIjoiM0J2YklvS1pkNVhaZEN1M2JwK2hLN2d2R2tBSzJhUjJKSC9zSkpITjVYTT0iLCJlbmRwb2ludHVybExlbmd0aCI6IjExNCIsImlzbG9vcGJhY2siOiJUcnVlIiwiY2lkIjoiWm1SaE0ySXpPV1V0WmpBNFl5MDNNREF3TFRZMllqUXRZemsyTVRKbE1HTm1OR1U0IiwidmVyIjoiaGFzaGVkcHJvb2Z0b2tlbiIsInNpdGVpZCI6Ik9UWmtaV1ExTm1NdFkyRmhZaTAwTmpaaUxXSmxabVl0TTJRMU4yUmxNRFl5T1RreSIsInNpZ25pbl9zdGF0ZSI6IltcImttc2lcIl0iLCJuYW1laWQiOiIwIy5mfG1lbWJlcnNoaXB8bmVpbC5yb3NhY2tlckBhdmFsZXJlLmNvbSIsIm5paSI6Im1pY3Jvc29mdC5zaGFyZXBvaW50IiwiaXN1c2VyIjoidHJ1ZSIsImNhY2hla2V5IjoiMGguZnxtZW1iZXJzaGlwfDEwMDMzZmZmYTJjM2JkMjFAbGl2ZS5jb20iLCJ0dCI6IjAiLCJ1c2VQZXJzaXN0ZW50Q29va2llIjoiMyJ9.Qjg3d2E1elZ3RmIxOWhZeUtFbExQOEFxME9iZkdOUWx3RHFqdWhJWmFiWT0&amp;encodeFailures=1&amp;width=1920&amp;height=895&amp;srcWidth=&amp;srcHeight=">
            <a:extLst>
              <a:ext uri="{FF2B5EF4-FFF2-40B4-BE49-F238E27FC236}">
                <a16:creationId xmlns:a16="http://schemas.microsoft.com/office/drawing/2014/main" id="{585AA0CD-D07A-45A0-B1CB-4363B70B3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92" y="2243116"/>
            <a:ext cx="1156010" cy="115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21">
            <a:extLst>
              <a:ext uri="{FF2B5EF4-FFF2-40B4-BE49-F238E27FC236}">
                <a16:creationId xmlns:a16="http://schemas.microsoft.com/office/drawing/2014/main" id="{74129C9E-7336-449B-B719-693B00BB2A09}"/>
              </a:ext>
            </a:extLst>
          </p:cNvPr>
          <p:cNvSpPr txBox="1"/>
          <p:nvPr/>
        </p:nvSpPr>
        <p:spPr>
          <a:xfrm>
            <a:off x="5599263" y="3305411"/>
            <a:ext cx="2198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9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79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19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59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99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37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78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316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Gotham Book Regular" pitchFamily="2" charset="77"/>
                <a:cs typeface="Arial" panose="020B0604020202020204" pitchFamily="34" charset="0"/>
              </a:rPr>
              <a:t>Support for Caregivers</a:t>
            </a:r>
          </a:p>
        </p:txBody>
      </p:sp>
      <p:pic>
        <p:nvPicPr>
          <p:cNvPr id="21" name="Picture 4" descr="https://eastus21-mediap.svc.ms/transform/thumbnail?provider=spo&amp;inputFormat=png&amp;cs=fFNQTw&amp;docid=https%3A%2F%2Favalere.sharepoint.com%3A443%2F_api%2Fv2.0%2Fdrives%2Fb!bNXelqvKa0a-_z1X3gYpksEONdhPsFVBi7jwzbUveKRQnMB63xPCQKeYgEMKrZpa%2Fitems%2F01NH3UXOKEXFEAJQQMAZGJU2T4NS7GBKT4%3Fversion%3DPublished&amp;access_token=eyJ0eXAiOiJKV1QiLCJhbGciOiJub25lIn0.eyJhdWQiOiIwMDAwMDAwMy0wMDAwLTBmZjEtY2UwMC0wMDAwMDAwMDAwMDAvYXZhbGVyZS5zaGFyZXBvaW50LmNvbUAxN2Q3MmNhNS05Nzg0LTQzMjItYmM1Zi0yM2JiZmVjNDllNjEiLCJpc3MiOiIwMDAwMDAwMy0wMDAwLTBmZjEtY2UwMC0wMDAwMDAwMDAwMDAiLCJuYmYiOiIxNTQ2ODYwNTYxIiwiZXhwIjoiMTU0Njg4MjE2MSIsImVuZHBvaW50dXJsIjoiM0J2YklvS1pkNVhaZEN1M2JwK2hLN2d2R2tBSzJhUjJKSC9zSkpITjVYTT0iLCJlbmRwb2ludHVybExlbmd0aCI6IjExNCIsImlzbG9vcGJhY2siOiJUcnVlIiwiY2lkIjoiWm1SaE0ySXpPV1V0WmpBNFl5MDNNREF3TFRZMllqUXRZemsyTVRKbE1HTm1OR1U0IiwidmVyIjoiaGFzaGVkcHJvb2Z0b2tlbiIsInNpdGVpZCI6Ik9UWmtaV1ExTm1NdFkyRmhZaTAwTmpaaUxXSmxabVl0TTJRMU4yUmxNRFl5T1RreSIsInNpZ25pbl9zdGF0ZSI6IltcImttc2lcIl0iLCJuYW1laWQiOiIwIy5mfG1lbWJlcnNoaXB8bmVpbC5yb3NhY2tlckBhdmFsZXJlLmNvbSIsIm5paSI6Im1pY3Jvc29mdC5zaGFyZXBvaW50IiwiaXN1c2VyIjoidHJ1ZSIsImNhY2hla2V5IjoiMGguZnxtZW1iZXJzaGlwfDEwMDMzZmZmYTJjM2JkMjFAbGl2ZS5jb20iLCJ0dCI6IjAiLCJ1c2VQZXJzaXN0ZW50Q29va2llIjoiMyJ9.Qjg3d2E1elZ3RmIxOWhZeUtFbExQOEFxME9iZkdOUWx3RHFqdWhJWmFiWT0&amp;encodeFailures=1&amp;width=1920&amp;height=895&amp;srcWidth=&amp;srcHeight=">
            <a:extLst>
              <a:ext uri="{FF2B5EF4-FFF2-40B4-BE49-F238E27FC236}">
                <a16:creationId xmlns:a16="http://schemas.microsoft.com/office/drawing/2014/main" id="{A42DCB9E-2F95-4D16-9A53-0874BCFB6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830" y="2178864"/>
            <a:ext cx="1313165" cy="131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6F286CE2-B329-4E41-9BB7-5762D1659D90}"/>
              </a:ext>
            </a:extLst>
          </p:cNvPr>
          <p:cNvSpPr txBox="1">
            <a:spLocks/>
          </p:cNvSpPr>
          <p:nvPr/>
        </p:nvSpPr>
        <p:spPr>
          <a:xfrm>
            <a:off x="457199" y="4046299"/>
            <a:ext cx="8138245" cy="705728"/>
          </a:xfrm>
          <a:prstGeom prst="rect">
            <a:avLst/>
          </a:prstGeom>
        </p:spPr>
        <p:txBody>
          <a:bodyPr/>
          <a:lstStyle>
            <a:lvl1pPr marL="342780" indent="-342780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89" indent="-285650" algn="l" defTabSz="45703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599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638" indent="-228519" algn="l" defTabSz="45703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678" indent="-228519" algn="l" defTabSz="45703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718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58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97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37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>
                <a:solidFill>
                  <a:schemeClr val="accent2"/>
                </a:solidFill>
                <a:latin typeface="Gotham Book Regular" pitchFamily="2" charset="77"/>
              </a:rPr>
              <a:t>MOST PREVALENT PREVENTIVE SUPPLEMENTAL BENEFITS OFFERED</a:t>
            </a:r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id="{A5B48684-DA29-453A-A006-AE7DA2A60D75}"/>
              </a:ext>
            </a:extLst>
          </p:cNvPr>
          <p:cNvSpPr txBox="1"/>
          <p:nvPr/>
        </p:nvSpPr>
        <p:spPr>
          <a:xfrm>
            <a:off x="580826" y="5906907"/>
            <a:ext cx="249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9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79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19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59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99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37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78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316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Gotham Book Regular" pitchFamily="2" charset="77"/>
                <a:cs typeface="Arial" panose="020B0604020202020204" pitchFamily="34" charset="0"/>
              </a:rPr>
              <a:t>Remote Access Technologies*</a:t>
            </a:r>
          </a:p>
        </p:txBody>
      </p:sp>
      <p:sp>
        <p:nvSpPr>
          <p:cNvPr id="26" name="TextBox 21">
            <a:extLst>
              <a:ext uri="{FF2B5EF4-FFF2-40B4-BE49-F238E27FC236}">
                <a16:creationId xmlns:a16="http://schemas.microsoft.com/office/drawing/2014/main" id="{A9D2515B-6B7E-422F-B307-39C8F8408DBF}"/>
              </a:ext>
            </a:extLst>
          </p:cNvPr>
          <p:cNvSpPr txBox="1"/>
          <p:nvPr/>
        </p:nvSpPr>
        <p:spPr>
          <a:xfrm>
            <a:off x="3267638" y="5999625"/>
            <a:ext cx="2124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9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79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19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59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99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37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78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316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Gotham Book Regular" pitchFamily="2" charset="77"/>
                <a:cs typeface="Arial" panose="020B0604020202020204" pitchFamily="34" charset="0"/>
              </a:rPr>
              <a:t>Fitness Benefit</a:t>
            </a:r>
          </a:p>
        </p:txBody>
      </p:sp>
      <p:sp>
        <p:nvSpPr>
          <p:cNvPr id="27" name="TextBox 21">
            <a:extLst>
              <a:ext uri="{FF2B5EF4-FFF2-40B4-BE49-F238E27FC236}">
                <a16:creationId xmlns:a16="http://schemas.microsoft.com/office/drawing/2014/main" id="{CB9DA951-D5FA-4729-9848-804F8D6B49E1}"/>
              </a:ext>
            </a:extLst>
          </p:cNvPr>
          <p:cNvSpPr txBox="1"/>
          <p:nvPr/>
        </p:nvSpPr>
        <p:spPr>
          <a:xfrm>
            <a:off x="5629775" y="6001957"/>
            <a:ext cx="2198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9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79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19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59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99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37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78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316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Gotham Book Regular" pitchFamily="2" charset="77"/>
                <a:cs typeface="Arial" panose="020B0604020202020204" pitchFamily="34" charset="0"/>
              </a:rPr>
              <a:t>Health Education</a:t>
            </a:r>
          </a:p>
        </p:txBody>
      </p:sp>
      <p:pic>
        <p:nvPicPr>
          <p:cNvPr id="4098" name="Picture 2" descr="https://eastus21-mediap.svc.ms/transform/thumbnail?provider=spo&amp;inputFormat=png&amp;cs=fFNQTw&amp;docid=https%3A%2F%2Favalere.sharepoint.com%3A443%2F_api%2Fv2.0%2Fdrives%2Fb!bNXelqvKa0a-_z1X3gYpksEONdhPsFVBi7jwzbUveKRQnMB63xPCQKeYgEMKrZpa%2Fitems%2F01NH3UXOIJHZBN5Z4QCRDJX6EACBFLVJSG%3Fversion%3DPublished&amp;access_token=eyJ0eXAiOiJKV1QiLCJhbGciOiJub25lIn0.eyJhdWQiOiIwMDAwMDAwMy0wMDAwLTBmZjEtY2UwMC0wMDAwMDAwMDAwMDAvYXZhbGVyZS5zaGFyZXBvaW50LmNvbUAxN2Q3MmNhNS05Nzg0LTQzMjItYmM1Zi0yM2JiZmVjNDllNjEiLCJpc3MiOiIwMDAwMDAwMy0wMDAwLTBmZjEtY2UwMC0wMDAwMDAwMDAwMDAiLCJuYmYiOiIxNTQ2ODYwNTYxIiwiZXhwIjoiMTU0Njg4MjE2MSIsImVuZHBvaW50dXJsIjoiM0J2YklvS1pkNVhaZEN1M2JwK2hLN2d2R2tBSzJhUjJKSC9zSkpITjVYTT0iLCJlbmRwb2ludHVybExlbmd0aCI6IjExNCIsImlzbG9vcGJhY2siOiJUcnVlIiwiY2lkIjoiWm1SaE0ySXpPV1V0WmpBNFl5MDNNREF3TFRZMllqUXRZemsyTVRKbE1HTm1OR1U0IiwidmVyIjoiaGFzaGVkcHJvb2Z0b2tlbiIsInNpdGVpZCI6Ik9UWmtaV1ExTm1NdFkyRmhZaTAwTmpaaUxXSmxabVl0TTJRMU4yUmxNRFl5T1RreSIsInNpZ25pbl9zdGF0ZSI6IltcImttc2lcIl0iLCJuYW1laWQiOiIwIy5mfG1lbWJlcnNoaXB8bmVpbC5yb3NhY2tlckBhdmFsZXJlLmNvbSIsIm5paSI6Im1pY3Jvc29mdC5zaGFyZXBvaW50IiwiaXN1c2VyIjoidHJ1ZSIsImNhY2hla2V5IjoiMGguZnxtZW1iZXJzaGlwfDEwMDMzZmZmYTJjM2JkMjFAbGl2ZS5jb20iLCJ0dCI6IjAiLCJ1c2VQZXJzaXN0ZW50Q29va2llIjoiMyJ9.Qjg3d2E1elZ3RmIxOWhZeUtFbExQOEFxME9iZkdOUWx3RHFqdWhJWmFiWT0&amp;encodeFailures=1&amp;width=2560&amp;height=1304&amp;srcWidth=&amp;srcHeight=">
            <a:extLst>
              <a:ext uri="{FF2B5EF4-FFF2-40B4-BE49-F238E27FC236}">
                <a16:creationId xmlns:a16="http://schemas.microsoft.com/office/drawing/2014/main" id="{38CB8FEC-6B06-443C-AFE9-6C9B7A447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953" y="466743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astus21-mediap.svc.ms/transform/thumbnail?provider=spo&amp;inputFormat=png&amp;cs=fFNQTw&amp;docid=https%3A%2F%2Favalere.sharepoint.com%3A443%2F_api%2Fv2.0%2Fdrives%2Fb!bNXelqvKa0a-_z1X3gYpksEONdhPsFVBi7jwzbUveKRQnMB63xPCQKeYgEMKrZpa%2Fitems%2F01NH3UXOJXP65P2I7NSBA3O43NZPP43UBP%3Fversion%3DPublished&amp;access_token=eyJ0eXAiOiJKV1QiLCJhbGciOiJub25lIn0.eyJhdWQiOiIwMDAwMDAwMy0wMDAwLTBmZjEtY2UwMC0wMDAwMDAwMDAwMDAvYXZhbGVyZS5zaGFyZXBvaW50LmNvbUAxN2Q3MmNhNS05Nzg0LTQzMjItYmM1Zi0yM2JiZmVjNDllNjEiLCJpc3MiOiIwMDAwMDAwMy0wMDAwLTBmZjEtY2UwMC0wMDAwMDAwMDAwMDAiLCJuYmYiOiIxNTQ2ODYwNTYxIiwiZXhwIjoiMTU0Njg4MjE2MSIsImVuZHBvaW50dXJsIjoiM0J2YklvS1pkNVhaZEN1M2JwK2hLN2d2R2tBSzJhUjJKSC9zSkpITjVYTT0iLCJlbmRwb2ludHVybExlbmd0aCI6IjExNCIsImlzbG9vcGJhY2siOiJUcnVlIiwiY2lkIjoiWm1SaE0ySXpPV1V0WmpBNFl5MDNNREF3TFRZMllqUXRZemsyTVRKbE1HTm1OR1U0IiwidmVyIjoiaGFzaGVkcHJvb2Z0b2tlbiIsInNpdGVpZCI6Ik9UWmtaV1ExTm1NdFkyRmhZaTAwTmpaaUxXSmxabVl0TTJRMU4yUmxNRFl5T1RreSIsInNpZ25pbl9zdGF0ZSI6IltcImttc2lcIl0iLCJuYW1laWQiOiIwIy5mfG1lbWJlcnNoaXB8bmVpbC5yb3NhY2tlckBhdmFsZXJlLmNvbSIsIm5paSI6Im1pY3Jvc29mdC5zaGFyZXBvaW50IiwiaXN1c2VyIjoidHJ1ZSIsImNhY2hla2V5IjoiMGguZnxtZW1iZXJzaGlwfDEwMDMzZmZmYTJjM2JkMjFAbGl2ZS5jb20iLCJ0dCI6IjAiLCJ1c2VQZXJzaXN0ZW50Q29va2llIjoiMyJ9.Qjg3d2E1elZ3RmIxOWhZeUtFbExQOEFxME9iZkdOUWx3RHFqdWhJWmFiWT0&amp;encodeFailures=1&amp;width=1824&amp;height=1160&amp;srcWidth=&amp;srcHeight=">
            <a:extLst>
              <a:ext uri="{FF2B5EF4-FFF2-40B4-BE49-F238E27FC236}">
                <a16:creationId xmlns:a16="http://schemas.microsoft.com/office/drawing/2014/main" id="{0F6702E4-4D13-40F0-A8F0-F26CD3537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32" y="457684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astus21-mediap.svc.ms/transform/thumbnail?provider=spo&amp;inputFormat=png&amp;cs=fFNQTw&amp;docid=https%3A%2F%2Favalere.sharepoint.com%3A443%2F_api%2Fv2.0%2Fdrives%2Fb!bNXelqvKa0a-_z1X3gYpksEONdhPsFVBi7jwzbUveKRQnMB63xPCQKeYgEMKrZpa%2Fitems%2F01NH3UXOMFWX37NSKG4BBYNNNVAW43GC7U%3Fversion%3DPublished&amp;access_token=eyJ0eXAiOiJKV1QiLCJhbGciOiJub25lIn0.eyJhdWQiOiIwMDAwMDAwMy0wMDAwLTBmZjEtY2UwMC0wMDAwMDAwMDAwMDAvYXZhbGVyZS5zaGFyZXBvaW50LmNvbUAxN2Q3MmNhNS05Nzg0LTQzMjItYmM1Zi0yM2JiZmVjNDllNjEiLCJpc3MiOiIwMDAwMDAwMy0wMDAwLTBmZjEtY2UwMC0wMDAwMDAwMDAwMDAiLCJuYmYiOiIxNTQ2ODYwNTYxIiwiZXhwIjoiMTU0Njg4MjE2MSIsImVuZHBvaW50dXJsIjoiM0J2YklvS1pkNVhaZEN1M2JwK2hLN2d2R2tBSzJhUjJKSC9zSkpITjVYTT0iLCJlbmRwb2ludHVybExlbmd0aCI6IjExNCIsImlzbG9vcGJhY2siOiJUcnVlIiwiY2lkIjoiWm1SaE0ySXpPV1V0WmpBNFl5MDNNREF3TFRZMllqUXRZemsyTVRKbE1HTm1OR1U0IiwidmVyIjoiaGFzaGVkcHJvb2Z0b2tlbiIsInNpdGVpZCI6Ik9UWmtaV1ExTm1NdFkyRmhZaTAwTmpaaUxXSmxabVl0TTJRMU4yUmxNRFl5T1RreSIsInNpZ25pbl9zdGF0ZSI6IltcImttc2lcIl0iLCJuYW1laWQiOiIwIy5mfG1lbWJlcnNoaXB8bmVpbC5yb3NhY2tlckBhdmFsZXJlLmNvbSIsIm5paSI6Im1pY3Jvc29mdC5zaGFyZXBvaW50IiwiaXN1c2VyIjoidHJ1ZSIsImNhY2hla2V5IjoiMGguZnxtZW1iZXJzaGlwfDEwMDMzZmZmYTJjM2JkMjFAbGl2ZS5jb20iLCJ0dCI6IjAiLCJ1c2VQZXJzaXN0ZW50Q29va2llIjoiMyJ9.Qjg3d2E1elZ3RmIxOWhZeUtFbExQOEFxME9iZkdOUWx3RHFqdWhJWmFiWT0&amp;encodeFailures=1&amp;width=1690&amp;height=1278&amp;srcWidth=&amp;srcHeight=">
            <a:extLst>
              <a:ext uri="{FF2B5EF4-FFF2-40B4-BE49-F238E27FC236}">
                <a16:creationId xmlns:a16="http://schemas.microsoft.com/office/drawing/2014/main" id="{03EB8A0E-47CD-4BE7-AE8A-73C906F5F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281" y="4592463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2039142-47AC-4797-BFBD-9F29B28930D4}"/>
              </a:ext>
            </a:extLst>
          </p:cNvPr>
          <p:cNvCxnSpPr/>
          <p:nvPr/>
        </p:nvCxnSpPr>
        <p:spPr>
          <a:xfrm>
            <a:off x="535331" y="3860721"/>
            <a:ext cx="80601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AF8CEC63-EB7F-BF49-8016-2AE6D11F599A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 b="0" i="0">
                <a:solidFill>
                  <a:schemeClr val="tx2"/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410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4535B-3B7A-46B7-8D53-DF140DA67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74411"/>
            <a:ext cx="6184900" cy="1057117"/>
          </a:xfrm>
        </p:spPr>
        <p:txBody>
          <a:bodyPr>
            <a:noAutofit/>
          </a:bodyPr>
          <a:lstStyle/>
          <a:p>
            <a:r>
              <a:rPr lang="en-US" sz="3200" dirty="0"/>
              <a:t>Expansion of Supplemental Benefits in 2020 &amp; Beyond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990A89-3C1D-4E46-969B-DC32EA0B4806}"/>
              </a:ext>
            </a:extLst>
          </p:cNvPr>
          <p:cNvSpPr txBox="1"/>
          <p:nvPr/>
        </p:nvSpPr>
        <p:spPr>
          <a:xfrm>
            <a:off x="-2" y="1234094"/>
            <a:ext cx="9144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</a:rPr>
              <a:t>The Bipartisan Budget Act (BBA) of 2018 eliminated the “primarily health-related” standard for supplemental benefits for individuals with chronic conditions, effectively establishing a new category of benefits, beginning in 2020.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B394DAD-AB16-4DC8-ABCE-F634721FB010}"/>
              </a:ext>
            </a:extLst>
          </p:cNvPr>
          <p:cNvSpPr/>
          <p:nvPr/>
        </p:nvSpPr>
        <p:spPr>
          <a:xfrm>
            <a:off x="6492575" y="2872401"/>
            <a:ext cx="2432903" cy="2378468"/>
          </a:xfrm>
          <a:prstGeom prst="roundRect">
            <a:avLst/>
          </a:prstGeom>
          <a:solidFill>
            <a:srgbClr val="00335C"/>
          </a:solidFill>
          <a:ln>
            <a:solidFill>
              <a:srgbClr val="00335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03C7F71-D908-4FB8-BFC2-B3590FA4A395}"/>
              </a:ext>
            </a:extLst>
          </p:cNvPr>
          <p:cNvSpPr/>
          <p:nvPr/>
        </p:nvSpPr>
        <p:spPr>
          <a:xfrm>
            <a:off x="200932" y="2905208"/>
            <a:ext cx="5474154" cy="297681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1C1A26A-0F1B-4949-AA6B-F2956D55527C}"/>
              </a:ext>
            </a:extLst>
          </p:cNvPr>
          <p:cNvSpPr txBox="1"/>
          <p:nvPr/>
        </p:nvSpPr>
        <p:spPr>
          <a:xfrm>
            <a:off x="218522" y="3250705"/>
            <a:ext cx="54627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Gotham Book" pitchFamily="50" charset="0"/>
              </a:rPr>
              <a:t>BBA specifies that MA plans may offer supplemental benefits that are </a:t>
            </a:r>
            <a:r>
              <a:rPr lang="en-US" b="1" i="1" dirty="0">
                <a:cs typeface="Gotham Book" pitchFamily="50" charset="0"/>
              </a:rPr>
              <a:t>not primarily-health related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Gotham Book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Gotham Book" pitchFamily="50" charset="0"/>
              </a:rPr>
              <a:t>Benefit must have a “reasonable expectation of improving or maintaining health or overall function”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Gotham Book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Gotham Book" pitchFamily="50" charset="0"/>
              </a:rPr>
              <a:t>Plans can target enrollees based on chronic condition </a:t>
            </a:r>
            <a:r>
              <a:rPr lang="en-US" b="1" i="1" dirty="0">
                <a:cs typeface="Gotham Book" pitchFamily="50" charset="0"/>
              </a:rPr>
              <a:t>and</a:t>
            </a:r>
            <a:r>
              <a:rPr lang="en-US" dirty="0">
                <a:cs typeface="Gotham Book" pitchFamily="50" charset="0"/>
              </a:rPr>
              <a:t> other factors, such as social determinants of health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B8E8453-F510-42B9-A662-8DDE1B2D7005}"/>
              </a:ext>
            </a:extLst>
          </p:cNvPr>
          <p:cNvSpPr/>
          <p:nvPr/>
        </p:nvSpPr>
        <p:spPr>
          <a:xfrm>
            <a:off x="616861" y="2470363"/>
            <a:ext cx="4651825" cy="56507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cs typeface="Gotham Book" pitchFamily="50" charset="0"/>
              </a:rPr>
              <a:t>Special Supplemental Benefits for the Chronically Ill (SSBCI)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9C66C40-5643-48E5-BBDE-15717B93299F}"/>
              </a:ext>
            </a:extLst>
          </p:cNvPr>
          <p:cNvSpPr/>
          <p:nvPr/>
        </p:nvSpPr>
        <p:spPr>
          <a:xfrm>
            <a:off x="6249463" y="2629683"/>
            <a:ext cx="457200" cy="457200"/>
          </a:xfrm>
          <a:prstGeom prst="ellipse">
            <a:avLst/>
          </a:prstGeom>
          <a:solidFill>
            <a:srgbClr val="00335C"/>
          </a:solidFill>
          <a:ln>
            <a:solidFill>
              <a:srgbClr val="00335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B645E5E3-CCB0-4CE6-8169-017FF76BF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0496" y="2694601"/>
            <a:ext cx="379771" cy="37977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1982A72-DC1B-46B7-A7C7-47A50BD930D4}"/>
              </a:ext>
            </a:extLst>
          </p:cNvPr>
          <p:cNvSpPr txBox="1"/>
          <p:nvPr/>
        </p:nvSpPr>
        <p:spPr>
          <a:xfrm>
            <a:off x="6667948" y="2989076"/>
            <a:ext cx="21676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Non-medical transportation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Home-delivered meals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Food and produce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Home safety modifications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Pest control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4F0F91B-AB1B-49CB-8FFA-75CCFF9B850A}"/>
              </a:ext>
            </a:extLst>
          </p:cNvPr>
          <p:cNvSpPr txBox="1"/>
          <p:nvPr/>
        </p:nvSpPr>
        <p:spPr>
          <a:xfrm>
            <a:off x="6794824" y="2606200"/>
            <a:ext cx="1732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Gotham Book" pitchFamily="50" charset="0"/>
                <a:cs typeface="Gotham Book" pitchFamily="50" charset="0"/>
              </a:rPr>
              <a:t>May include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16F2798-3031-44CD-80FE-DD046B530887}"/>
              </a:ext>
            </a:extLst>
          </p:cNvPr>
          <p:cNvCxnSpPr/>
          <p:nvPr/>
        </p:nvCxnSpPr>
        <p:spPr>
          <a:xfrm>
            <a:off x="4932269" y="3710997"/>
            <a:ext cx="1511034" cy="0"/>
          </a:xfrm>
          <a:prstGeom prst="straightConnector1">
            <a:avLst/>
          </a:prstGeom>
          <a:noFill/>
          <a:ln w="25400" cap="flat">
            <a:solidFill>
              <a:srgbClr val="002060"/>
            </a:solidFill>
            <a:prstDash val="dash"/>
            <a:round/>
            <a:headEnd type="none" w="med" len="med"/>
            <a:tailEnd type="arrow" w="med" len="med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2F54F939-52C4-704D-927E-DC5A4B395E8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081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73339-85D0-4367-80D7-A0887713A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650" y="2397732"/>
            <a:ext cx="7632700" cy="2062535"/>
          </a:xfrm>
        </p:spPr>
        <p:txBody>
          <a:bodyPr>
            <a:normAutofit/>
          </a:bodyPr>
          <a:lstStyle/>
          <a:p>
            <a:r>
              <a:rPr lang="en-US" sz="4400" dirty="0"/>
              <a:t>Quality Measurement and Oversight in Medicare Advantage</a:t>
            </a:r>
          </a:p>
        </p:txBody>
      </p:sp>
    </p:spTree>
    <p:extLst>
      <p:ext uri="{BB962C8B-B14F-4D97-AF65-F5344CB8AC3E}">
        <p14:creationId xmlns:p14="http://schemas.microsoft.com/office/powerpoint/2010/main" val="1572853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4535B-3B7A-46B7-8D53-DF140DA67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74411"/>
            <a:ext cx="6184900" cy="1057117"/>
          </a:xfrm>
        </p:spPr>
        <p:txBody>
          <a:bodyPr>
            <a:noAutofit/>
          </a:bodyPr>
          <a:lstStyle/>
          <a:p>
            <a:r>
              <a:rPr lang="en-US" sz="3200" dirty="0"/>
              <a:t>Quality Measurement and Oversight in MA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AA81B34-F084-4107-A2A6-9E2594B59AC7}"/>
              </a:ext>
            </a:extLst>
          </p:cNvPr>
          <p:cNvGrpSpPr/>
          <p:nvPr/>
        </p:nvGrpSpPr>
        <p:grpSpPr>
          <a:xfrm>
            <a:off x="947616" y="3621555"/>
            <a:ext cx="7124432" cy="2803579"/>
            <a:chOff x="242776" y="3086100"/>
            <a:chExt cx="7386350" cy="3299966"/>
          </a:xfrm>
        </p:grpSpPr>
        <p:graphicFrame>
          <p:nvGraphicFramePr>
            <p:cNvPr id="20" name="Diagram 19">
              <a:extLst>
                <a:ext uri="{FF2B5EF4-FFF2-40B4-BE49-F238E27FC236}">
                  <a16:creationId xmlns:a16="http://schemas.microsoft.com/office/drawing/2014/main" id="{65CEF64C-F1FE-4EF2-9CFF-7518AAC3A92C}"/>
                </a:ext>
              </a:extLst>
            </p:cNvPr>
            <p:cNvGraphicFramePr/>
            <p:nvPr>
              <p:extLst/>
            </p:nvPr>
          </p:nvGraphicFramePr>
          <p:xfrm>
            <a:off x="810703" y="3086100"/>
            <a:ext cx="6250497" cy="329996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CD33F83-770B-465E-A2CD-56C11A432179}"/>
                </a:ext>
              </a:extLst>
            </p:cNvPr>
            <p:cNvSpPr txBox="1"/>
            <p:nvPr/>
          </p:nvSpPr>
          <p:spPr>
            <a:xfrm>
              <a:off x="242776" y="3755093"/>
              <a:ext cx="1381652" cy="543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06867">
                <a:defRPr/>
              </a:pPr>
              <a:r>
                <a:rPr lang="en-US" sz="1200" b="1" kern="0" dirty="0">
                  <a:solidFill>
                    <a:schemeClr val="accent1"/>
                  </a:solidFill>
                  <a:latin typeface="Gotham Book Regular" pitchFamily="2" charset="77"/>
                </a:rPr>
                <a:t>Part C</a:t>
              </a:r>
            </a:p>
            <a:p>
              <a:pPr algn="ctr" defTabSz="806867">
                <a:defRPr/>
              </a:pPr>
              <a:r>
                <a:rPr lang="en-US" sz="1200" b="1" kern="0" dirty="0">
                  <a:solidFill>
                    <a:schemeClr val="accent1"/>
                  </a:solidFill>
                  <a:latin typeface="Gotham Book Regular" pitchFamily="2" charset="77"/>
                </a:rPr>
                <a:t>Measures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523E76F-5CB7-4264-98DB-5ED762584501}"/>
                </a:ext>
              </a:extLst>
            </p:cNvPr>
            <p:cNvSpPr txBox="1"/>
            <p:nvPr/>
          </p:nvSpPr>
          <p:spPr>
            <a:xfrm>
              <a:off x="6247474" y="3761515"/>
              <a:ext cx="1381652" cy="543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06867">
                <a:defRPr/>
              </a:pPr>
              <a:r>
                <a:rPr lang="en-US" sz="1200" b="1" kern="0" dirty="0">
                  <a:solidFill>
                    <a:schemeClr val="accent5">
                      <a:lumMod val="75000"/>
                    </a:schemeClr>
                  </a:solidFill>
                  <a:latin typeface="Gotham Book Regular" pitchFamily="2" charset="77"/>
                </a:rPr>
                <a:t>Part D</a:t>
              </a:r>
            </a:p>
            <a:p>
              <a:pPr algn="ctr" defTabSz="806867">
                <a:defRPr/>
              </a:pPr>
              <a:r>
                <a:rPr lang="en-US" sz="1200" b="1" kern="0" dirty="0">
                  <a:solidFill>
                    <a:schemeClr val="accent5">
                      <a:lumMod val="75000"/>
                    </a:schemeClr>
                  </a:solidFill>
                  <a:latin typeface="Gotham Book Regular" pitchFamily="2" charset="77"/>
                </a:rPr>
                <a:t>Measures</a:t>
              </a:r>
            </a:p>
          </p:txBody>
        </p:sp>
      </p:grp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76772BC5-5BEB-400F-A50D-873E39C93BEC}"/>
              </a:ext>
            </a:extLst>
          </p:cNvPr>
          <p:cNvSpPr txBox="1">
            <a:spLocks/>
          </p:cNvSpPr>
          <p:nvPr/>
        </p:nvSpPr>
        <p:spPr>
          <a:xfrm>
            <a:off x="229418" y="1466590"/>
            <a:ext cx="8560828" cy="1899550"/>
          </a:xfrm>
          <a:prstGeom prst="rect">
            <a:avLst/>
          </a:prstGeom>
        </p:spPr>
        <p:txBody>
          <a:bodyPr/>
          <a:lstStyle>
            <a:lvl1pPr marL="378547" indent="-378547" algn="l" defTabSz="504736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0174" indent="-315452" algn="l" defTabSz="504736" rtl="0" eaLnBrk="1" latinLnBrk="0" hangingPunct="1">
              <a:spcBef>
                <a:spcPct val="20000"/>
              </a:spcBef>
              <a:buFont typeface="Arial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1826" indent="-252393" algn="l" defTabSz="504736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6550" indent="-252393" algn="l" defTabSz="504736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71276" indent="-252393" algn="l" defTabSz="504736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6006" indent="-252393" algn="l" defTabSz="504736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80737" indent="-252393" algn="l" defTabSz="504736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5459" indent="-252393" algn="l" defTabSz="504736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0190" indent="-252393" algn="l" defTabSz="504736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1888" indent="-221888">
              <a:spcAft>
                <a:spcPts val="582"/>
              </a:spcAft>
              <a:buClr>
                <a:srgbClr val="00A9F6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altLang="en-US" sz="1400" spc="49" dirty="0">
                <a:solidFill>
                  <a:srgbClr val="000000"/>
                </a:solidFill>
                <a:latin typeface="Gotham Book" pitchFamily="50" charset="0"/>
                <a:cs typeface="Gotham Book" pitchFamily="50" charset="0"/>
              </a:rPr>
              <a:t>Star Ratings measure an MA plan’s quality of health management and outcomes</a:t>
            </a:r>
          </a:p>
          <a:p>
            <a:pPr marL="221888" indent="-221888">
              <a:spcAft>
                <a:spcPts val="582"/>
              </a:spcAft>
              <a:buClr>
                <a:srgbClr val="00A9F6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altLang="en-US" sz="1400" spc="49" dirty="0">
                <a:solidFill>
                  <a:srgbClr val="000000"/>
                </a:solidFill>
                <a:latin typeface="Gotham Book" pitchFamily="50" charset="0"/>
                <a:cs typeface="Gotham Book" pitchFamily="50" charset="0"/>
              </a:rPr>
              <a:t>Ratings range from 1-star (poorest quality) to 5-stars (highest quality), based on how plans perform on average across Part C and D measures related to </a:t>
            </a:r>
            <a:r>
              <a:rPr lang="en-US" sz="1400" spc="49" dirty="0">
                <a:solidFill>
                  <a:srgbClr val="000000"/>
                </a:solidFill>
                <a:latin typeface="Gotham Book" pitchFamily="50" charset="0"/>
                <a:cs typeface="Gotham Book" pitchFamily="50" charset="0"/>
              </a:rPr>
              <a:t>9 topic areas </a:t>
            </a:r>
          </a:p>
          <a:p>
            <a:pPr marL="221888" indent="-221888">
              <a:spcAft>
                <a:spcPts val="582"/>
              </a:spcAft>
              <a:buClr>
                <a:srgbClr val="00A9F6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spc="49" dirty="0">
                <a:solidFill>
                  <a:srgbClr val="000000"/>
                </a:solidFill>
                <a:latin typeface="Gotham Book" pitchFamily="50" charset="0"/>
                <a:cs typeface="Gotham Book" pitchFamily="50" charset="0"/>
              </a:rPr>
              <a:t>Current ratings are based on 48 individual measures ranging from clinical performance to customer service</a:t>
            </a:r>
          </a:p>
          <a:p>
            <a:pPr marL="221888" indent="-221888">
              <a:spcAft>
                <a:spcPts val="582"/>
              </a:spcAft>
              <a:buClr>
                <a:srgbClr val="00A9F6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spc="49" dirty="0">
                <a:solidFill>
                  <a:srgbClr val="000000"/>
                </a:solidFill>
                <a:latin typeface="Gotham Book" pitchFamily="50" charset="0"/>
                <a:cs typeface="Gotham Book" pitchFamily="50" charset="0"/>
              </a:rPr>
              <a:t>Plans are rated at the contract level, not the individual plan or county level</a:t>
            </a:r>
          </a:p>
          <a:p>
            <a:pPr marL="0" indent="0">
              <a:spcAft>
                <a:spcPts val="582"/>
              </a:spcAft>
              <a:buClr>
                <a:srgbClr val="00A9F6"/>
              </a:buClr>
              <a:buSzPct val="150000"/>
              <a:buFont typeface="Arial"/>
              <a:buNone/>
            </a:pPr>
            <a:endParaRPr lang="en-US" sz="1400" spc="49" dirty="0">
              <a:solidFill>
                <a:srgbClr val="000000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D9FB30D-C24F-CF47-9A1E-8AB4A8BECAC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4626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E1E8-7B3B-468C-B14F-C1C61E0A1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62902"/>
            <a:ext cx="5011003" cy="733137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468B4-E0DA-4D1D-BA9A-1671D650339A}"/>
              </a:ext>
            </a:extLst>
          </p:cNvPr>
          <p:cNvSpPr txBox="1">
            <a:spLocks/>
          </p:cNvSpPr>
          <p:nvPr/>
        </p:nvSpPr>
        <p:spPr>
          <a:xfrm>
            <a:off x="323850" y="1662545"/>
            <a:ext cx="8515350" cy="4572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Gotham-Book" charset="0"/>
                <a:ea typeface="Gotham-Book" charset="0"/>
                <a:cs typeface="Gotham-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Gotham-Book" charset="0"/>
                <a:ea typeface="Gotham-Book" charset="0"/>
                <a:cs typeface="Gotham-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sz="2800" dirty="0">
                <a:solidFill>
                  <a:srgbClr val="11416B"/>
                </a:solidFill>
                <a:latin typeface="Gotham Medium" charset="0"/>
                <a:ea typeface="Gotham Medium" charset="0"/>
                <a:cs typeface="Gotham Medium" charset="0"/>
              </a:rPr>
              <a:t>12:10 - 12:20		Introduction &amp; Opening 					Remarks</a:t>
            </a:r>
          </a:p>
          <a:p>
            <a:pPr marL="0" indent="0" fontAlgn="base">
              <a:buNone/>
            </a:pPr>
            <a:endParaRPr lang="en-US" sz="1400" dirty="0">
              <a:solidFill>
                <a:srgbClr val="11416B"/>
              </a:solidFill>
              <a:latin typeface="Gotham Medium" charset="0"/>
              <a:ea typeface="Gotham Medium" charset="0"/>
              <a:cs typeface="Gotham Medium" charset="0"/>
            </a:endParaRPr>
          </a:p>
          <a:p>
            <a:pPr marL="0" indent="0" fontAlgn="base">
              <a:buNone/>
            </a:pPr>
            <a:r>
              <a:rPr lang="en-US" sz="2800" dirty="0">
                <a:solidFill>
                  <a:srgbClr val="11416B"/>
                </a:solidFill>
                <a:latin typeface="Gotham Medium" charset="0"/>
                <a:ea typeface="Gotham Medium" charset="0"/>
                <a:cs typeface="Gotham Medium" charset="0"/>
              </a:rPr>
              <a:t>12:20 – 12:55		Medicare Advantage 101: 					A Primer</a:t>
            </a:r>
          </a:p>
          <a:p>
            <a:pPr marL="0" indent="0" fontAlgn="base">
              <a:buNone/>
            </a:pPr>
            <a:endParaRPr lang="en-US" sz="1400" dirty="0">
              <a:solidFill>
                <a:srgbClr val="11416B"/>
              </a:solidFill>
              <a:latin typeface="Gotham Medium" charset="0"/>
              <a:ea typeface="Gotham Medium" charset="0"/>
              <a:cs typeface="Gotham Medium" charset="0"/>
            </a:endParaRPr>
          </a:p>
          <a:p>
            <a:pPr marL="0" indent="0" fontAlgn="base">
              <a:buNone/>
            </a:pPr>
            <a:r>
              <a:rPr lang="en-US" sz="2800" dirty="0">
                <a:solidFill>
                  <a:srgbClr val="11416B"/>
                </a:solidFill>
                <a:latin typeface="Gotham Medium" charset="0"/>
                <a:ea typeface="Gotham Medium" charset="0"/>
                <a:cs typeface="Gotham Medium" charset="0"/>
              </a:rPr>
              <a:t>12:55 – 1:25		Panel: What’s Working in 				Medicare Advantage</a:t>
            </a:r>
          </a:p>
          <a:p>
            <a:pPr marL="0" indent="0" fontAlgn="base">
              <a:buNone/>
            </a:pPr>
            <a:endParaRPr lang="en-US" sz="1400" dirty="0">
              <a:solidFill>
                <a:srgbClr val="11416B"/>
              </a:solidFill>
              <a:latin typeface="Gotham Medium" charset="0"/>
              <a:ea typeface="Gotham Medium" charset="0"/>
              <a:cs typeface="Gotham Medium" charset="0"/>
            </a:endParaRPr>
          </a:p>
          <a:p>
            <a:pPr marL="0" indent="0" fontAlgn="base">
              <a:buNone/>
            </a:pPr>
            <a:r>
              <a:rPr lang="en-US" sz="2800" dirty="0">
                <a:solidFill>
                  <a:srgbClr val="11416B"/>
                </a:solidFill>
                <a:latin typeface="Gotham Medium" charset="0"/>
                <a:ea typeface="Gotham Medium" charset="0"/>
                <a:cs typeface="Gotham Medium" charset="0"/>
              </a:rPr>
              <a:t>1:25 – 1:30			Closing Remarks</a:t>
            </a:r>
          </a:p>
          <a:p>
            <a:pPr fontAlgn="base">
              <a:buFont typeface="Wingdings" panose="05000000000000000000" pitchFamily="2" charset="2"/>
              <a:buChar char="Ø"/>
            </a:pPr>
            <a:endParaRPr lang="en-US" sz="1000" dirty="0">
              <a:solidFill>
                <a:srgbClr val="11416B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585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4535B-3B7A-46B7-8D53-DF140DA67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74411"/>
            <a:ext cx="6184900" cy="1057117"/>
          </a:xfrm>
        </p:spPr>
        <p:txBody>
          <a:bodyPr>
            <a:noAutofit/>
          </a:bodyPr>
          <a:lstStyle/>
          <a:p>
            <a:r>
              <a:rPr lang="en-US" sz="3200" dirty="0"/>
              <a:t>Quality Measurement and Oversight in MA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136819-E60E-45CF-A920-A1B2EA3737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09" b="17632"/>
          <a:stretch/>
        </p:blipFill>
        <p:spPr>
          <a:xfrm>
            <a:off x="560831" y="1462552"/>
            <a:ext cx="8583169" cy="53069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B34C81-618D-421B-B6C8-22D006A3CEEF}"/>
              </a:ext>
            </a:extLst>
          </p:cNvPr>
          <p:cNvSpPr/>
          <p:nvPr/>
        </p:nvSpPr>
        <p:spPr>
          <a:xfrm>
            <a:off x="992944" y="1602408"/>
            <a:ext cx="14423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dirty="0">
                <a:solidFill>
                  <a:schemeClr val="bg1"/>
                </a:solidFill>
                <a:latin typeface="Gotham Bold" pitchFamily="50" charset="0"/>
                <a:cs typeface="Gotham Bold" pitchFamily="50" charset="0"/>
              </a:rPr>
              <a:t>Beneficiary Choice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354817-51A4-42C2-8F72-2D7FAA769C51}"/>
              </a:ext>
            </a:extLst>
          </p:cNvPr>
          <p:cNvSpPr/>
          <p:nvPr/>
        </p:nvSpPr>
        <p:spPr>
          <a:xfrm>
            <a:off x="3805135" y="1602408"/>
            <a:ext cx="14423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dirty="0">
                <a:solidFill>
                  <a:schemeClr val="bg1"/>
                </a:solidFill>
                <a:latin typeface="Gotham Bold" pitchFamily="50" charset="0"/>
                <a:cs typeface="Gotham Bold" pitchFamily="50" charset="0"/>
              </a:rPr>
              <a:t>Quality Incentives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EBD45A-42AD-4E3B-8F9B-C53AB330FFA9}"/>
              </a:ext>
            </a:extLst>
          </p:cNvPr>
          <p:cNvSpPr/>
          <p:nvPr/>
        </p:nvSpPr>
        <p:spPr>
          <a:xfrm>
            <a:off x="6704896" y="1602408"/>
            <a:ext cx="14423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dirty="0">
                <a:solidFill>
                  <a:schemeClr val="bg1"/>
                </a:solidFill>
                <a:latin typeface="Gotham Bold" pitchFamily="50" charset="0"/>
                <a:cs typeface="Gotham Bold" pitchFamily="50" charset="0"/>
              </a:rPr>
              <a:t>Compliance Tool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30F9C3-B214-42D8-8348-C1FE7DAFB7D2}"/>
              </a:ext>
            </a:extLst>
          </p:cNvPr>
          <p:cNvSpPr/>
          <p:nvPr/>
        </p:nvSpPr>
        <p:spPr>
          <a:xfrm>
            <a:off x="659958" y="2546148"/>
            <a:ext cx="2154804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077" lvl="1" indent="-109077" defTabSz="551444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200" kern="0" dirty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The Star Ratings System was originally created to help Medicare beneficiaries and their caregivers shop for the best plan option</a:t>
            </a:r>
          </a:p>
          <a:p>
            <a:pPr marL="109077" lvl="1" indent="-109077" defTabSz="551444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US" sz="1200" kern="0" dirty="0">
              <a:solidFill>
                <a:schemeClr val="bg1"/>
              </a:solidFill>
              <a:latin typeface="Gotham Book" pitchFamily="50" charset="0"/>
              <a:cs typeface="Gotham Book" pitchFamily="50" charset="0"/>
            </a:endParaRPr>
          </a:p>
          <a:p>
            <a:pPr marL="109077" lvl="1" indent="-109077" defTabSz="551444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200" kern="0" dirty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High and low performing plans are indicated via Medicare Plan Finder</a:t>
            </a:r>
          </a:p>
          <a:p>
            <a:pPr marL="109077" lvl="1" indent="-109077" defTabSz="55144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endParaRPr lang="en-US" sz="1200" kern="0" dirty="0">
              <a:solidFill>
                <a:schemeClr val="bg1"/>
              </a:solidFill>
              <a:latin typeface="Gotham Book" pitchFamily="50" charset="0"/>
              <a:cs typeface="Gotham Book" pitchFamily="50" charset="0"/>
            </a:endParaRPr>
          </a:p>
          <a:p>
            <a:pPr marL="109077" lvl="1" indent="-109077" defTabSz="551444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200" kern="0" dirty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Beneficiaries have special election periods to select 5-star plans</a:t>
            </a:r>
          </a:p>
          <a:p>
            <a:pPr marL="173736" indent="-173736">
              <a:buSzPct val="150000"/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995E3B-1ED0-42BA-A2A7-0E9D16911157}"/>
              </a:ext>
            </a:extLst>
          </p:cNvPr>
          <p:cNvSpPr/>
          <p:nvPr/>
        </p:nvSpPr>
        <p:spPr>
          <a:xfrm>
            <a:off x="3474719" y="2558848"/>
            <a:ext cx="2275449" cy="344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077" lvl="1" indent="-109077" defTabSz="551444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200" kern="0" dirty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The Affordable Care Act (ACA) linked star ratings to MA plan payment</a:t>
            </a:r>
          </a:p>
          <a:p>
            <a:pPr marL="109077" lvl="1" indent="-109077" defTabSz="551444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US" sz="1200" kern="0" dirty="0">
              <a:solidFill>
                <a:schemeClr val="bg1"/>
              </a:solidFill>
              <a:latin typeface="Gotham Book" pitchFamily="50" charset="0"/>
              <a:cs typeface="Gotham Book" pitchFamily="50" charset="0"/>
            </a:endParaRPr>
          </a:p>
          <a:p>
            <a:pPr marL="109077" lvl="1" indent="-109077" defTabSz="551444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200" kern="0" dirty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Plans with ratings of at least 4 stars receive bonus payments that can be used to offer more benefits to enrollees at no extra cost</a:t>
            </a:r>
          </a:p>
          <a:p>
            <a:pPr marL="109077" lvl="1" indent="-109077" defTabSz="551444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US" sz="1200" kern="0" dirty="0">
              <a:solidFill>
                <a:schemeClr val="bg1"/>
              </a:solidFill>
              <a:latin typeface="Gotham Book" pitchFamily="50" charset="0"/>
              <a:cs typeface="Gotham Book" pitchFamily="50" charset="0"/>
            </a:endParaRPr>
          </a:p>
          <a:p>
            <a:pPr marL="109077" lvl="1" indent="-109077" defTabSz="551444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200" kern="0" dirty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Plan rebate payments are tied to star rating level:</a:t>
            </a:r>
          </a:p>
          <a:p>
            <a:pPr marL="607656" lvl="2" indent="-171450" defTabSz="551444">
              <a:lnSpc>
                <a:spcPct val="90000"/>
              </a:lnSpc>
              <a:spcAft>
                <a:spcPct val="15000"/>
              </a:spcAft>
              <a:buFont typeface="Courier New" panose="02070309020205020404" pitchFamily="49" charset="0"/>
              <a:buChar char="o"/>
              <a:defRPr/>
            </a:pPr>
            <a:r>
              <a:rPr lang="en-US" sz="1200" kern="0" dirty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5 stars – 70% rebate</a:t>
            </a:r>
          </a:p>
          <a:p>
            <a:pPr marL="607656" lvl="2" indent="-171450" defTabSz="551444">
              <a:lnSpc>
                <a:spcPct val="90000"/>
              </a:lnSpc>
              <a:spcAft>
                <a:spcPct val="15000"/>
              </a:spcAft>
              <a:buFont typeface="Courier New" panose="02070309020205020404" pitchFamily="49" charset="0"/>
              <a:buChar char="o"/>
              <a:defRPr/>
            </a:pPr>
            <a:r>
              <a:rPr lang="en-US" sz="1200" kern="0" dirty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4 stars – 65% rebate</a:t>
            </a:r>
          </a:p>
          <a:p>
            <a:pPr marL="607656" lvl="2" indent="-171450" defTabSz="551444">
              <a:lnSpc>
                <a:spcPct val="90000"/>
              </a:lnSpc>
              <a:spcAft>
                <a:spcPct val="15000"/>
              </a:spcAft>
              <a:buFont typeface="Courier New" panose="02070309020205020404" pitchFamily="49" charset="0"/>
              <a:buChar char="o"/>
              <a:defRPr/>
            </a:pPr>
            <a:r>
              <a:rPr lang="en-US" sz="1200" kern="0" dirty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3 stars or less – 50% rebate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C9AAC8-2C55-4527-9E50-6632A8383189}"/>
              </a:ext>
            </a:extLst>
          </p:cNvPr>
          <p:cNvSpPr/>
          <p:nvPr/>
        </p:nvSpPr>
        <p:spPr>
          <a:xfrm>
            <a:off x="6321287" y="2546258"/>
            <a:ext cx="2124731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077" lvl="1" indent="-109077" defTabSz="551444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200" kern="0" dirty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CMS terminates plan contracts with consistently less than 3 stars</a:t>
            </a:r>
          </a:p>
          <a:p>
            <a:pPr marL="0" lvl="1" defTabSz="551444">
              <a:lnSpc>
                <a:spcPct val="90000"/>
              </a:lnSpc>
              <a:spcAft>
                <a:spcPct val="15000"/>
              </a:spcAft>
              <a:defRPr/>
            </a:pPr>
            <a:endParaRPr lang="en-US" sz="1200" kern="0" dirty="0">
              <a:solidFill>
                <a:schemeClr val="bg1"/>
              </a:solidFill>
              <a:latin typeface="Gotham Book" pitchFamily="50" charset="0"/>
              <a:cs typeface="Gotham Book" pitchFamily="50" charset="0"/>
            </a:endParaRPr>
          </a:p>
          <a:p>
            <a:pPr marL="109077" lvl="1" indent="-109077" defTabSz="551444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200" kern="0" dirty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Low-rated plans are prohibited from enrolling via Medicare Plan Finder </a:t>
            </a:r>
          </a:p>
          <a:p>
            <a:pPr marL="109077" lvl="1" indent="-109077" defTabSz="551444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US" sz="1200" kern="0" dirty="0">
              <a:solidFill>
                <a:schemeClr val="bg1"/>
              </a:solidFill>
              <a:latin typeface="Gotham Book" pitchFamily="50" charset="0"/>
              <a:cs typeface="Gotham Book" pitchFamily="50" charset="0"/>
            </a:endParaRPr>
          </a:p>
          <a:p>
            <a:pPr marL="109077" lvl="1" indent="-109077" defTabSz="551444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200" kern="0" dirty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Members in plans with fewer than 3 stars have a special enrollment period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9FCFCCFC-2A69-764C-B455-24D7D3BDC80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5323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B9C24-6E56-4924-930B-358EBF67A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Areas of Oversight in Medicare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C95E2-743F-4634-AC1A-B7CC699AB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870200"/>
            <a:ext cx="7886700" cy="3242924"/>
          </a:xfrm>
        </p:spPr>
        <p:txBody>
          <a:bodyPr/>
          <a:lstStyle/>
          <a:p>
            <a:r>
              <a:rPr lang="en-US" dirty="0"/>
              <a:t>Provider networks and network adequacy</a:t>
            </a:r>
          </a:p>
          <a:p>
            <a:r>
              <a:rPr lang="en-US" dirty="0"/>
              <a:t>Risk adjustment data validation audits</a:t>
            </a:r>
          </a:p>
          <a:p>
            <a:r>
              <a:rPr lang="en-US" dirty="0"/>
              <a:t>Bid review and approval of benefits and cost-sharing</a:t>
            </a:r>
          </a:p>
          <a:p>
            <a:r>
              <a:rPr lang="en-US" dirty="0"/>
              <a:t>Encounter data</a:t>
            </a:r>
          </a:p>
          <a:p>
            <a:r>
              <a:rPr lang="en-US" dirty="0"/>
              <a:t>Appeals and grievances</a:t>
            </a:r>
          </a:p>
          <a:p>
            <a:r>
              <a:rPr lang="en-US" dirty="0"/>
              <a:t>Marketing and communications to beneficiaries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ADE03-021C-3E46-AB7B-D824C8DE07F3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 b="0" i="0">
                <a:solidFill>
                  <a:schemeClr val="tx2"/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299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6117" y="2379251"/>
            <a:ext cx="8689397" cy="213955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pPr algn="r"/>
            <a:br>
              <a:rPr lang="en-US" sz="3300" dirty="0">
                <a:solidFill>
                  <a:srgbClr val="FFA700"/>
                </a:solidFill>
              </a:rPr>
            </a:br>
            <a:r>
              <a:rPr lang="en-US" sz="3300" dirty="0">
                <a:solidFill>
                  <a:srgbClr val="FFA700"/>
                </a:solidFill>
              </a:rPr>
              <a:t>				 </a:t>
            </a:r>
            <a:r>
              <a:rPr lang="en-US" sz="33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" charset="0"/>
                <a:ea typeface="Gotham" charset="0"/>
                <a:cs typeface="Gotham" charset="0"/>
              </a:rPr>
              <a:t>For more information:</a:t>
            </a:r>
            <a:br>
              <a:rPr lang="en-US" sz="33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" charset="0"/>
                <a:ea typeface="Gotham" charset="0"/>
                <a:cs typeface="Gotham" charset="0"/>
              </a:rPr>
            </a:br>
            <a:r>
              <a:rPr lang="en-US" sz="33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" charset="0"/>
                <a:ea typeface="Gotham" charset="0"/>
                <a:cs typeface="Gotham" charset="0"/>
              </a:rPr>
              <a:t>visit</a:t>
            </a:r>
            <a:r>
              <a:rPr lang="en-US" sz="3300" dirty="0">
                <a:solidFill>
                  <a:srgbClr val="FFA700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3300" dirty="0">
                <a:latin typeface="Gotham" charset="0"/>
                <a:ea typeface="Gotham" charset="0"/>
                <a:cs typeface="Gotham" charset="0"/>
              </a:rPr>
              <a:t>bettermedicarealliance.org</a:t>
            </a:r>
            <a:br>
              <a:rPr lang="en-US" sz="3300" dirty="0">
                <a:latin typeface="Gotham" charset="0"/>
                <a:ea typeface="Gotham" charset="0"/>
                <a:cs typeface="Gotham" charset="0"/>
              </a:rPr>
            </a:br>
            <a:endParaRPr lang="en-US" sz="3300" dirty="0">
              <a:latin typeface="Gotham" charset="0"/>
              <a:ea typeface="Gotham" charset="0"/>
              <a:cs typeface="Gotha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090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73339-85D0-4367-80D7-A0887713A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600" y="1803748"/>
            <a:ext cx="6845157" cy="2893511"/>
          </a:xfrm>
        </p:spPr>
        <p:txBody>
          <a:bodyPr>
            <a:normAutofit/>
          </a:bodyPr>
          <a:lstStyle/>
          <a:p>
            <a:r>
              <a:rPr lang="en-US" dirty="0"/>
              <a:t>What is Medicare Advantage?</a:t>
            </a:r>
          </a:p>
        </p:txBody>
      </p:sp>
    </p:spTree>
    <p:extLst>
      <p:ext uri="{BB962C8B-B14F-4D97-AF65-F5344CB8AC3E}">
        <p14:creationId xmlns:p14="http://schemas.microsoft.com/office/powerpoint/2010/main" val="845808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28FAA-6A81-40B1-9CE8-1882F5C56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92" y="84293"/>
            <a:ext cx="5329984" cy="1325563"/>
          </a:xfrm>
        </p:spPr>
        <p:txBody>
          <a:bodyPr>
            <a:normAutofit/>
          </a:bodyPr>
          <a:lstStyle/>
          <a:p>
            <a:r>
              <a:rPr lang="en-US" sz="3200" dirty="0"/>
              <a:t>Overview of Medicare Advantage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7FFE022-0E22-40CF-B193-0947A2524C69}"/>
              </a:ext>
            </a:extLst>
          </p:cNvPr>
          <p:cNvSpPr/>
          <p:nvPr/>
        </p:nvSpPr>
        <p:spPr>
          <a:xfrm>
            <a:off x="4914058" y="5638358"/>
            <a:ext cx="746906" cy="43110"/>
          </a:xfrm>
          <a:custGeom>
            <a:avLst/>
            <a:gdLst>
              <a:gd name="connsiteX0" fmla="*/ 0 w 746906"/>
              <a:gd name="connsiteY0" fmla="*/ 21555 h 43110"/>
              <a:gd name="connsiteX1" fmla="*/ 746906 w 746906"/>
              <a:gd name="connsiteY1" fmla="*/ 21555 h 4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6906" h="43110">
                <a:moveTo>
                  <a:pt x="0" y="21555"/>
                </a:moveTo>
                <a:lnTo>
                  <a:pt x="746906" y="21555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7481" tIns="2882" rIns="367480" bIns="2883" numCol="1" spcCol="1270" anchor="ctr" anchorCtr="0">
            <a:noAutofit/>
          </a:bodyPr>
          <a:lstStyle/>
          <a:p>
            <a:pPr marL="0" lvl="0" indent="0" algn="ctr" defTabSz="133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BB01C2-C578-4907-A6A1-8398AA55DE8E}"/>
              </a:ext>
            </a:extLst>
          </p:cNvPr>
          <p:cNvGrpSpPr/>
          <p:nvPr/>
        </p:nvGrpSpPr>
        <p:grpSpPr>
          <a:xfrm>
            <a:off x="1434804" y="3319531"/>
            <a:ext cx="619864" cy="1189062"/>
            <a:chOff x="1996440" y="2338222"/>
            <a:chExt cx="839717" cy="1189062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0410E36-8B79-49E7-8356-DBB336D34B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6440" y="2338222"/>
              <a:ext cx="822960" cy="358941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9CAD174-40C3-40E1-8800-1D1DE01B4B49}"/>
                </a:ext>
              </a:extLst>
            </p:cNvPr>
            <p:cNvCxnSpPr>
              <a:cxnSpLocks/>
            </p:cNvCxnSpPr>
            <p:nvPr/>
          </p:nvCxnSpPr>
          <p:spPr>
            <a:xfrm>
              <a:off x="1996440" y="3124200"/>
              <a:ext cx="839717" cy="403084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18667DB-F988-4FE9-9C0E-B86B27E7ADFE}"/>
              </a:ext>
            </a:extLst>
          </p:cNvPr>
          <p:cNvCxnSpPr>
            <a:cxnSpLocks/>
          </p:cNvCxnSpPr>
          <p:nvPr/>
        </p:nvCxnSpPr>
        <p:spPr>
          <a:xfrm flipV="1">
            <a:off x="4111094" y="5745038"/>
            <a:ext cx="740" cy="27432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812AD91-B6CC-4857-B618-B2123A03D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33" y="3152153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FF407A-46D9-4FBF-A571-E839160E8A12}"/>
              </a:ext>
            </a:extLst>
          </p:cNvPr>
          <p:cNvSpPr txBox="1"/>
          <p:nvPr/>
        </p:nvSpPr>
        <p:spPr>
          <a:xfrm>
            <a:off x="381105" y="3923818"/>
            <a:ext cx="1140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Medicare </a:t>
            </a:r>
            <a:br>
              <a:rPr lang="en-US" sz="1600" b="1" dirty="0">
                <a:solidFill>
                  <a:srgbClr val="002060"/>
                </a:solidFill>
              </a:rPr>
            </a:br>
            <a:r>
              <a:rPr lang="en-US" sz="1600" b="1" dirty="0">
                <a:solidFill>
                  <a:srgbClr val="002060"/>
                </a:solidFill>
              </a:rPr>
              <a:t>Beneficiary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5B024B-3107-4911-A3EC-BFDB63F07C0C}"/>
              </a:ext>
            </a:extLst>
          </p:cNvPr>
          <p:cNvSpPr txBox="1"/>
          <p:nvPr/>
        </p:nvSpPr>
        <p:spPr>
          <a:xfrm>
            <a:off x="3159430" y="5951327"/>
            <a:ext cx="1983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Government Contracts with Private Insurer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8C9DD0-B4EB-4B1C-91B7-B7E05010905B}"/>
              </a:ext>
            </a:extLst>
          </p:cNvPr>
          <p:cNvSpPr txBox="1"/>
          <p:nvPr/>
        </p:nvSpPr>
        <p:spPr>
          <a:xfrm>
            <a:off x="6699161" y="5951327"/>
            <a:ext cx="1774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Government Pays </a:t>
            </a:r>
          </a:p>
          <a:p>
            <a:pPr algn="ctr"/>
            <a:r>
              <a:rPr lang="en-US" sz="1400" b="1" dirty="0">
                <a:solidFill>
                  <a:srgbClr val="002060"/>
                </a:solidFill>
              </a:rPr>
              <a:t>Private Insurer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D37BCB5-79E6-402A-A022-A72DA9387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462322"/>
              </p:ext>
            </p:extLst>
          </p:nvPr>
        </p:nvGraphicFramePr>
        <p:xfrm>
          <a:off x="2140905" y="3962753"/>
          <a:ext cx="4008608" cy="17373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008608">
                  <a:extLst>
                    <a:ext uri="{9D8B030D-6E8A-4147-A177-3AD203B41FA5}">
                      <a16:colId xmlns:a16="http://schemas.microsoft.com/office/drawing/2014/main" val="3791854984"/>
                    </a:ext>
                  </a:extLst>
                </a:gridCol>
              </a:tblGrid>
              <a:tr h="31588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Medicare Advantage Plan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887282"/>
                  </a:ext>
                </a:extLst>
              </a:tr>
              <a:tr h="1421476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Provides access to Parts A and B covered services, may include additional supplemental benefits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Plans may not provide identical access to providers in FFS Medicare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Cost sharing may be above or below FFS Medicare, but must be actuarily equivalent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Annual out-of-pocket limit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84582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7971DEF-6BF5-4D5F-BCD7-1BBADFF90D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598888"/>
              </p:ext>
            </p:extLst>
          </p:nvPr>
        </p:nvGraphicFramePr>
        <p:xfrm>
          <a:off x="2143865" y="2010885"/>
          <a:ext cx="4008608" cy="17373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008608">
                  <a:extLst>
                    <a:ext uri="{9D8B030D-6E8A-4147-A177-3AD203B41FA5}">
                      <a16:colId xmlns:a16="http://schemas.microsoft.com/office/drawing/2014/main" val="3791854984"/>
                    </a:ext>
                  </a:extLst>
                </a:gridCol>
              </a:tblGrid>
              <a:tr h="3154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Traditional FFS Medicare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887282"/>
                  </a:ext>
                </a:extLst>
              </a:tr>
              <a:tr h="1421929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Provides access to Parts A and B covered services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May see any provider who accepts Medicare, no network restrictions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Beneficiary pays 20% coinsurance for covered services 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Medigap policies are available to reduce beneficiary out-of-pocket costs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No out-of-pocket limit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845824"/>
                  </a:ext>
                </a:extLst>
              </a:tr>
            </a:tbl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4F99E25-ED92-4E89-9C61-44B374162581}"/>
              </a:ext>
            </a:extLst>
          </p:cNvPr>
          <p:cNvCxnSpPr>
            <a:cxnSpLocks/>
          </p:cNvCxnSpPr>
          <p:nvPr/>
        </p:nvCxnSpPr>
        <p:spPr>
          <a:xfrm flipV="1">
            <a:off x="7567255" y="5619127"/>
            <a:ext cx="740" cy="27432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1C8DA35-2E14-42C1-8BB5-9B41087C18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967" y="4043290"/>
            <a:ext cx="914400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3DF79B8-3CC7-4228-9B43-0CFC2DEC6800}"/>
              </a:ext>
            </a:extLst>
          </p:cNvPr>
          <p:cNvSpPr txBox="1"/>
          <p:nvPr/>
        </p:nvSpPr>
        <p:spPr>
          <a:xfrm>
            <a:off x="6655810" y="4819952"/>
            <a:ext cx="18607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Private Insurer Administers </a:t>
            </a:r>
          </a:p>
          <a:p>
            <a:pPr algn="ctr"/>
            <a:r>
              <a:rPr lang="en-US" sz="1400" b="1" dirty="0">
                <a:solidFill>
                  <a:srgbClr val="002060"/>
                </a:solidFill>
              </a:rPr>
              <a:t>Benefit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968E5BF-6686-40F5-9818-0AEE44B13217}"/>
              </a:ext>
            </a:extLst>
          </p:cNvPr>
          <p:cNvCxnSpPr>
            <a:cxnSpLocks/>
          </p:cNvCxnSpPr>
          <p:nvPr/>
        </p:nvCxnSpPr>
        <p:spPr>
          <a:xfrm>
            <a:off x="6248089" y="4747687"/>
            <a:ext cx="731520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440F5719-9569-4D8C-87C8-8D9A654BF4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55" y="2192476"/>
            <a:ext cx="914400" cy="914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B637FA2-975D-4A94-BC2F-8C1942FAD7B9}"/>
              </a:ext>
            </a:extLst>
          </p:cNvPr>
          <p:cNvSpPr txBox="1"/>
          <p:nvPr/>
        </p:nvSpPr>
        <p:spPr>
          <a:xfrm>
            <a:off x="6550045" y="3017673"/>
            <a:ext cx="2072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Government </a:t>
            </a:r>
            <a:br>
              <a:rPr lang="en-US" sz="1400" b="1" dirty="0">
                <a:solidFill>
                  <a:srgbClr val="002060"/>
                </a:solidFill>
              </a:rPr>
            </a:br>
            <a:r>
              <a:rPr lang="en-US" sz="1400" b="1" dirty="0">
                <a:solidFill>
                  <a:srgbClr val="002060"/>
                </a:solidFill>
              </a:rPr>
              <a:t>Administers </a:t>
            </a:r>
          </a:p>
          <a:p>
            <a:pPr algn="ctr"/>
            <a:r>
              <a:rPr lang="en-US" sz="1400" b="1" dirty="0">
                <a:solidFill>
                  <a:srgbClr val="002060"/>
                </a:solidFill>
              </a:rPr>
              <a:t>Benefit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2CD715A-D69E-4931-9DE0-A5EEC891CDFF}"/>
              </a:ext>
            </a:extLst>
          </p:cNvPr>
          <p:cNvCxnSpPr>
            <a:cxnSpLocks/>
          </p:cNvCxnSpPr>
          <p:nvPr/>
        </p:nvCxnSpPr>
        <p:spPr>
          <a:xfrm>
            <a:off x="6248089" y="2974406"/>
            <a:ext cx="731520" cy="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D444F30-5EB8-431F-8050-A19E5F814D65}"/>
              </a:ext>
            </a:extLst>
          </p:cNvPr>
          <p:cNvSpPr txBox="1"/>
          <p:nvPr/>
        </p:nvSpPr>
        <p:spPr>
          <a:xfrm>
            <a:off x="281992" y="1475922"/>
            <a:ext cx="8580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</a:rPr>
              <a:t>Medicare Advantage is the managed care alternative to fee-for-service (FFS) Medicare.</a:t>
            </a:r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F2E28E60-15B4-D648-BDD1-DC2D90DF19D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27709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28FAA-6A81-40B1-9CE8-1882F5C56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92" y="84293"/>
            <a:ext cx="5329984" cy="1325563"/>
          </a:xfrm>
        </p:spPr>
        <p:txBody>
          <a:bodyPr>
            <a:normAutofit/>
          </a:bodyPr>
          <a:lstStyle/>
          <a:p>
            <a:r>
              <a:rPr lang="en-US" sz="3200" dirty="0"/>
              <a:t>Overview of Medicare Advantage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444F30-5EB8-431F-8050-A19E5F814D65}"/>
              </a:ext>
            </a:extLst>
          </p:cNvPr>
          <p:cNvSpPr txBox="1"/>
          <p:nvPr/>
        </p:nvSpPr>
        <p:spPr>
          <a:xfrm>
            <a:off x="281992" y="1475922"/>
            <a:ext cx="8580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</a:rPr>
              <a:t>Medicare Advantage covers medical care and prescription drugs, and often offers extra benefits and lower out-of-pocket costs compared to FFS Medicare.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175EEB-756D-4293-B56E-E0F7AB5DC266}"/>
              </a:ext>
            </a:extLst>
          </p:cNvPr>
          <p:cNvGrpSpPr/>
          <p:nvPr/>
        </p:nvGrpSpPr>
        <p:grpSpPr>
          <a:xfrm>
            <a:off x="551145" y="2243777"/>
            <a:ext cx="7270631" cy="3969749"/>
            <a:chOff x="637356" y="2188319"/>
            <a:chExt cx="6351292" cy="3969749"/>
          </a:xfrm>
        </p:grpSpPr>
        <p:graphicFrame>
          <p:nvGraphicFramePr>
            <p:cNvPr id="22" name="Content Placeholder 23">
              <a:extLst>
                <a:ext uri="{FF2B5EF4-FFF2-40B4-BE49-F238E27FC236}">
                  <a16:creationId xmlns:a16="http://schemas.microsoft.com/office/drawing/2014/main" id="{978721BD-F6E0-4750-BB6A-FDA696D686D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48663941"/>
                </p:ext>
              </p:extLst>
            </p:nvPr>
          </p:nvGraphicFramePr>
          <p:xfrm>
            <a:off x="637356" y="2188319"/>
            <a:ext cx="6351292" cy="3709558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354508">
                    <a:extLst>
                      <a:ext uri="{9D8B030D-6E8A-4147-A177-3AD203B41FA5}">
                        <a16:colId xmlns:a16="http://schemas.microsoft.com/office/drawing/2014/main" val="1562142356"/>
                      </a:ext>
                    </a:extLst>
                  </a:gridCol>
                  <a:gridCol w="1119277">
                    <a:extLst>
                      <a:ext uri="{9D8B030D-6E8A-4147-A177-3AD203B41FA5}">
                        <a16:colId xmlns:a16="http://schemas.microsoft.com/office/drawing/2014/main" val="2786404264"/>
                      </a:ext>
                    </a:extLst>
                  </a:gridCol>
                  <a:gridCol w="1932282">
                    <a:extLst>
                      <a:ext uri="{9D8B030D-6E8A-4147-A177-3AD203B41FA5}">
                        <a16:colId xmlns:a16="http://schemas.microsoft.com/office/drawing/2014/main" val="900813831"/>
                      </a:ext>
                    </a:extLst>
                  </a:gridCol>
                  <a:gridCol w="1932282">
                    <a:extLst>
                      <a:ext uri="{9D8B030D-6E8A-4147-A177-3AD203B41FA5}">
                        <a16:colId xmlns:a16="http://schemas.microsoft.com/office/drawing/2014/main" val="1516280542"/>
                      </a:ext>
                    </a:extLst>
                  </a:gridCol>
                  <a:gridCol w="1932282">
                    <a:extLst>
                      <a:ext uri="{9D8B030D-6E8A-4147-A177-3AD203B41FA5}">
                        <a16:colId xmlns:a16="http://schemas.microsoft.com/office/drawing/2014/main" val="2297532417"/>
                      </a:ext>
                    </a:extLst>
                  </a:gridCol>
                </a:tblGrid>
                <a:tr h="299007"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sz="1400" dirty="0"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MS Mincho" panose="02020609040205080304" pitchFamily="49" charset="-128"/>
                          <a:cs typeface="Gotham Book" pitchFamily="50" charset="0"/>
                        </a:endParaRPr>
                      </a:p>
                    </a:txBody>
                    <a:tcPr marL="68580" marR="68580" marT="0" marB="0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sz="1400" cap="all" baseline="0" dirty="0"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MS Mincho" panose="02020609040205080304" pitchFamily="49" charset="-128"/>
                          <a:cs typeface="Gotham Book" pitchFamily="50" charset="0"/>
                        </a:endParaRPr>
                      </a:p>
                    </a:txBody>
                    <a:tcPr marL="68580" marR="68580" marT="0" marB="0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u="sng" cap="all" baseline="0" dirty="0">
                            <a:solidFill>
                              <a:schemeClr val="tx1"/>
                            </a:solidFill>
                            <a:effectLst/>
                            <a:latin typeface="Gotham Book" pitchFamily="50" charset="0"/>
                            <a:ea typeface="MS Mincho" panose="02020609040205080304" pitchFamily="49" charset="-128"/>
                            <a:cs typeface="Gotham Book" pitchFamily="50" charset="0"/>
                          </a:rPr>
                          <a:t>Coverage</a:t>
                        </a:r>
                      </a:p>
                    </a:txBody>
                    <a:tcPr marL="68580" marR="68580" marT="0" marB="0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u="sng" cap="all" baseline="0" dirty="0">
                            <a:solidFill>
                              <a:schemeClr val="tx1"/>
                            </a:solidFill>
                            <a:effectLst/>
                            <a:latin typeface="Gotham Book" pitchFamily="50" charset="0"/>
                            <a:ea typeface="MS Mincho" panose="02020609040205080304" pitchFamily="49" charset="-128"/>
                            <a:cs typeface="Gotham Book" pitchFamily="50" charset="0"/>
                          </a:rPr>
                          <a:t>Monthly Premium</a:t>
                        </a:r>
                        <a:endParaRPr lang="en-US" sz="1400" u="sng" cap="all" baseline="0" dirty="0"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MS Mincho" panose="02020609040205080304" pitchFamily="49" charset="-128"/>
                          <a:cs typeface="Gotham Book" pitchFamily="50" charset="0"/>
                        </a:endParaRPr>
                      </a:p>
                    </a:txBody>
                    <a:tcPr marL="68580" marR="68580" marT="0" marB="0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u="sng" cap="all" baseline="0" dirty="0">
                            <a:solidFill>
                              <a:schemeClr val="tx1"/>
                            </a:solidFill>
                            <a:effectLst/>
                            <a:latin typeface="Gotham Book" pitchFamily="50" charset="0"/>
                            <a:ea typeface="MS Mincho" panose="02020609040205080304" pitchFamily="49" charset="-128"/>
                            <a:cs typeface="Gotham Book" pitchFamily="50" charset="0"/>
                          </a:rPr>
                          <a:t>Cost Sharing</a:t>
                        </a:r>
                      </a:p>
                    </a:txBody>
                    <a:tcPr marL="68580" marR="68580" marT="0" marB="0" anchor="ctr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3764365823"/>
                    </a:ext>
                  </a:extLst>
                </a:tr>
                <a:tr h="616054">
                  <a:tc rowSpan="2"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solidFill>
                              <a:schemeClr val="bg1"/>
                            </a:solidFill>
                            <a:effectLst/>
                            <a:latin typeface="Gotham Book" pitchFamily="50" charset="0"/>
                            <a:ea typeface="MS Mincho" panose="02020609040205080304" pitchFamily="49" charset="-128"/>
                            <a:cs typeface="Gotham Book" pitchFamily="50" charset="0"/>
                          </a:rPr>
                          <a:t>FFS</a:t>
                        </a:r>
                      </a:p>
                    </a:txBody>
                    <a:tcPr marL="68580" marR="68580" marT="0" marB="0" vert="vert270" anchor="ctr">
                      <a:solidFill>
                        <a:schemeClr val="accent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sz="1200" dirty="0">
                          <a:effectLst/>
                          <a:latin typeface="Gotham Book" pitchFamily="50" charset="0"/>
                          <a:ea typeface="MS Mincho" panose="02020609040205080304" pitchFamily="49" charset="-128"/>
                          <a:cs typeface="Gotham Book" pitchFamily="50" charset="0"/>
                        </a:endParaRPr>
                      </a:p>
                    </a:txBody>
                    <a:tcPr marL="68580" marR="68580" marT="0" marB="0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200" dirty="0">
                            <a:effectLst/>
                            <a:latin typeface="Gotham Book" pitchFamily="50" charset="0"/>
                            <a:ea typeface="MS Mincho" panose="02020609040205080304" pitchFamily="49" charset="-128"/>
                            <a:cs typeface="Gotham Book" pitchFamily="50" charset="0"/>
                          </a:rPr>
                          <a:t>Hospital services</a:t>
                        </a:r>
                      </a:p>
                    </a:txBody>
                    <a:tcPr marL="68580" marR="68580" marT="0" marB="0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200" dirty="0">
                            <a:effectLst/>
                            <a:latin typeface="Gotham Book" pitchFamily="50" charset="0"/>
                            <a:ea typeface="MS Mincho" panose="02020609040205080304" pitchFamily="49" charset="-128"/>
                            <a:cs typeface="Gotham Book" pitchFamily="50" charset="0"/>
                          </a:rPr>
                          <a:t>Typically $0, or up to $437</a:t>
                        </a:r>
                      </a:p>
                    </a:txBody>
                    <a:tcPr marL="68580" marR="68580" marT="0" marB="0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200" dirty="0">
                            <a:effectLst/>
                            <a:latin typeface="Gotham Book" pitchFamily="50" charset="0"/>
                            <a:ea typeface="MS Mincho" panose="02020609040205080304" pitchFamily="49" charset="-128"/>
                            <a:cs typeface="Gotham Book" pitchFamily="50" charset="0"/>
                          </a:rPr>
                          <a:t>Deductible: $1,364/year</a:t>
                        </a:r>
                      </a:p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200" dirty="0">
                            <a:effectLst/>
                            <a:latin typeface="Gotham Book" pitchFamily="50" charset="0"/>
                            <a:ea typeface="MS Mincho" panose="02020609040205080304" pitchFamily="49" charset="-128"/>
                            <a:cs typeface="Gotham Book" pitchFamily="50" charset="0"/>
                          </a:rPr>
                          <a:t>Copay/Coinsurance: Varies</a:t>
                        </a:r>
                      </a:p>
                    </a:txBody>
                    <a:tcPr marL="68580" marR="68580" marT="0" marB="0" anchor="ctr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2437347302"/>
                    </a:ext>
                  </a:extLst>
                </a:tr>
                <a:tr h="1043452">
                  <a:tc vMerge="1"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sz="1200" dirty="0">
                          <a:effectLst/>
                          <a:latin typeface="+mj-lt"/>
                          <a:ea typeface="MS Mincho" panose="02020609040205080304" pitchFamily="49" charset="-128"/>
                        </a:endParaRPr>
                      </a:p>
                    </a:txBody>
                    <a:tcPr marL="68580" marR="68580" marT="0" marB="0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sz="1200" dirty="0">
                          <a:effectLst/>
                          <a:latin typeface="Gotham Book" pitchFamily="50" charset="0"/>
                          <a:ea typeface="MS Mincho" panose="02020609040205080304" pitchFamily="49" charset="-128"/>
                          <a:cs typeface="Gotham Book" pitchFamily="50" charset="0"/>
                        </a:endParaRPr>
                      </a:p>
                    </a:txBody>
                    <a:tcPr marL="68580" marR="68580" marT="0" marB="0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457039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200" dirty="0">
                            <a:latin typeface="Gotham Book" pitchFamily="50" charset="0"/>
                            <a:cs typeface="Gotham Book" pitchFamily="50" charset="0"/>
                          </a:rPr>
                          <a:t>Physician services, physician-administered medications</a:t>
                        </a:r>
                      </a:p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sz="1200" dirty="0">
                          <a:effectLst/>
                          <a:latin typeface="Gotham Book" pitchFamily="50" charset="0"/>
                          <a:ea typeface="MS Mincho" panose="02020609040205080304" pitchFamily="49" charset="-128"/>
                          <a:cs typeface="Gotham Book" pitchFamily="50" charset="0"/>
                        </a:endParaRPr>
                      </a:p>
                    </a:txBody>
                    <a:tcPr marL="68580" marR="68580" marT="0" marB="0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200" dirty="0">
                            <a:effectLst/>
                            <a:latin typeface="Gotham Book" pitchFamily="50" charset="0"/>
                            <a:ea typeface="MS Mincho" panose="02020609040205080304" pitchFamily="49" charset="-128"/>
                            <a:cs typeface="Gotham Book" pitchFamily="50" charset="0"/>
                          </a:rPr>
                          <a:t>Typically $135.50, or more for higher income enrollees</a:t>
                        </a:r>
                      </a:p>
                    </a:txBody>
                    <a:tcPr marL="68580" marR="68580" marT="0" marB="0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200" dirty="0">
                            <a:effectLst/>
                            <a:latin typeface="Gotham Book" pitchFamily="50" charset="0"/>
                            <a:ea typeface="MS Mincho" panose="02020609040205080304" pitchFamily="49" charset="-128"/>
                            <a:cs typeface="Gotham Book" pitchFamily="50" charset="0"/>
                          </a:rPr>
                          <a:t>Deductible: $185/year</a:t>
                        </a:r>
                      </a:p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200" dirty="0">
                            <a:effectLst/>
                            <a:latin typeface="Gotham Book" pitchFamily="50" charset="0"/>
                            <a:ea typeface="MS Mincho" panose="02020609040205080304" pitchFamily="49" charset="-128"/>
                            <a:cs typeface="Gotham Book" pitchFamily="50" charset="0"/>
                          </a:rPr>
                          <a:t>Coinsurance: Typically 20% </a:t>
                        </a:r>
                      </a:p>
                    </a:txBody>
                    <a:tcPr marL="68580" marR="68580" marT="0" marB="0" anchor="ctr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3698826026"/>
                    </a:ext>
                  </a:extLst>
                </a:tr>
                <a:tr h="807678"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kern="1200" dirty="0">
                            <a:solidFill>
                              <a:schemeClr val="bg1"/>
                            </a:solidFill>
                            <a:effectLst/>
                            <a:latin typeface="Gotham Book" pitchFamily="50" charset="0"/>
                            <a:ea typeface="MS Mincho" panose="02020609040205080304" pitchFamily="49" charset="-128"/>
                            <a:cs typeface="Gotham Book" pitchFamily="50" charset="0"/>
                          </a:rPr>
                          <a:t>Part D</a:t>
                        </a:r>
                      </a:p>
                    </a:txBody>
                    <a:tcPr marL="68580" marR="68580" marT="0" marB="0" vert="vert270" anchor="ctr">
                      <a:solidFill>
                        <a:schemeClr val="accent5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sz="1200" kern="1200" dirty="0">
                          <a:solidFill>
                            <a:schemeClr val="dk1"/>
                          </a:solidFill>
                          <a:effectLst/>
                          <a:latin typeface="Gotham Book" pitchFamily="50" charset="0"/>
                          <a:ea typeface="MS Mincho" panose="02020609040205080304" pitchFamily="49" charset="-128"/>
                          <a:cs typeface="Gotham Book" pitchFamily="50" charset="0"/>
                        </a:endParaRPr>
                      </a:p>
                    </a:txBody>
                    <a:tcPr marL="68580" marR="68580" marT="0" marB="0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dirty="0">
                            <a:latin typeface="Gotham Book" pitchFamily="50" charset="0"/>
                            <a:cs typeface="Gotham Book" pitchFamily="50" charset="0"/>
                          </a:rPr>
                          <a:t>Medications from </a:t>
                        </a:r>
                      </a:p>
                      <a:p>
                        <a:pPr algn="ctr"/>
                        <a:r>
                          <a:rPr lang="en-US" sz="1200" dirty="0">
                            <a:latin typeface="Gotham Book" pitchFamily="50" charset="0"/>
                            <a:cs typeface="Gotham Book" pitchFamily="50" charset="0"/>
                          </a:rPr>
                          <a:t>a pharmacy</a:t>
                        </a:r>
                      </a:p>
                    </a:txBody>
                    <a:tcPr marL="68580" marR="68580" marT="0" marB="0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200" dirty="0">
                            <a:effectLst/>
                            <a:latin typeface="Gotham Book" pitchFamily="50" charset="0"/>
                            <a:ea typeface="MS Mincho" panose="02020609040205080304" pitchFamily="49" charset="-128"/>
                            <a:cs typeface="Gotham Book" pitchFamily="50" charset="0"/>
                          </a:rPr>
                          <a:t>$33.19/month base premium</a:t>
                        </a:r>
                      </a:p>
                      <a:p>
                        <a:pPr marL="45720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200" dirty="0">
                            <a:effectLst/>
                            <a:latin typeface="Gotham Book" pitchFamily="50" charset="0"/>
                            <a:ea typeface="MS Mincho" panose="02020609040205080304" pitchFamily="49" charset="-128"/>
                            <a:cs typeface="Gotham Book" pitchFamily="50" charset="0"/>
                          </a:rPr>
                          <a:t> </a:t>
                        </a:r>
                      </a:p>
                    </a:txBody>
                    <a:tcPr marL="68580" marR="68580" marT="0" marB="0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200" dirty="0">
                            <a:effectLst/>
                            <a:latin typeface="Gotham Book" pitchFamily="50" charset="0"/>
                            <a:ea typeface="MS Mincho" panose="02020609040205080304" pitchFamily="49" charset="-128"/>
                            <a:cs typeface="Gotham Book" pitchFamily="50" charset="0"/>
                          </a:rPr>
                          <a:t>Deductible: Limited to $415</a:t>
                        </a:r>
                      </a:p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200" dirty="0">
                            <a:effectLst/>
                            <a:latin typeface="Gotham Book" pitchFamily="50" charset="0"/>
                            <a:ea typeface="MS Mincho" panose="02020609040205080304" pitchFamily="49" charset="-128"/>
                            <a:cs typeface="Gotham Book" pitchFamily="50" charset="0"/>
                          </a:rPr>
                          <a:t>Coinsurance: 25% for up to $3,820 in total drug costs before donut hole </a:t>
                        </a:r>
                      </a:p>
                    </a:txBody>
                    <a:tcPr marL="68580" marR="68580" marT="0" marB="0" anchor="ctr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797575645"/>
                    </a:ext>
                  </a:extLst>
                </a:tr>
                <a:tr h="943367"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kern="1200" dirty="0">
                            <a:solidFill>
                              <a:schemeClr val="bg1"/>
                            </a:solidFill>
                            <a:effectLst/>
                            <a:latin typeface="Gotham Book" pitchFamily="50" charset="0"/>
                            <a:ea typeface="MS Mincho" panose="02020609040205080304" pitchFamily="49" charset="-128"/>
                            <a:cs typeface="Gotham Book" pitchFamily="50" charset="0"/>
                          </a:rPr>
                          <a:t>MA</a:t>
                        </a:r>
                      </a:p>
                    </a:txBody>
                    <a:tcPr marL="68580" marR="68580" marT="0" marB="0" vert="vert270"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sz="1200" kern="1200" dirty="0">
                          <a:solidFill>
                            <a:schemeClr val="dk1"/>
                          </a:solidFill>
                          <a:effectLst/>
                          <a:latin typeface="Gotham Book" pitchFamily="50" charset="0"/>
                          <a:ea typeface="MS Mincho" panose="02020609040205080304" pitchFamily="49" charset="-128"/>
                          <a:cs typeface="Gotham Book" pitchFamily="50" charset="0"/>
                        </a:endParaRPr>
                      </a:p>
                    </a:txBody>
                    <a:tcPr marL="68580" marR="68580" marT="0" marB="0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457039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200" dirty="0">
                            <a:latin typeface="Gotham Book" pitchFamily="50" charset="0"/>
                            <a:cs typeface="Gotham Book" pitchFamily="50" charset="0"/>
                          </a:rPr>
                          <a:t>Hospital services, physician services, medications from a pharmacy, and other supplemental benefits</a:t>
                        </a:r>
                      </a:p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sz="1200" kern="1200" dirty="0">
                          <a:solidFill>
                            <a:schemeClr val="dk1"/>
                          </a:solidFill>
                          <a:effectLst/>
                          <a:latin typeface="Gotham Book" pitchFamily="50" charset="0"/>
                          <a:ea typeface="MS Mincho" panose="02020609040205080304" pitchFamily="49" charset="-128"/>
                          <a:cs typeface="Gotham Book" pitchFamily="50" charset="0"/>
                        </a:endParaRPr>
                      </a:p>
                    </a:txBody>
                    <a:tcPr marL="68580" marR="68580" marT="0" marB="0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200" dirty="0">
                            <a:effectLst/>
                            <a:latin typeface="Gotham Book" pitchFamily="50" charset="0"/>
                            <a:ea typeface="MS Mincho" panose="02020609040205080304" pitchFamily="49" charset="-128"/>
                            <a:cs typeface="Gotham Book" pitchFamily="50" charset="0"/>
                          </a:rPr>
                          <a:t>$28.00/month on average</a:t>
                        </a:r>
                        <a:endParaRPr lang="en-US" sz="1200" kern="1200" dirty="0">
                          <a:solidFill>
                            <a:schemeClr val="dk1"/>
                          </a:solidFill>
                          <a:effectLst/>
                          <a:latin typeface="Gotham Book" pitchFamily="50" charset="0"/>
                          <a:ea typeface="MS Mincho" panose="02020609040205080304" pitchFamily="49" charset="-128"/>
                          <a:cs typeface="Gotham Book" pitchFamily="50" charset="0"/>
                        </a:endParaRPr>
                      </a:p>
                    </a:txBody>
                    <a:tcPr marL="68580" marR="68580" marT="0" marB="0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200" dirty="0">
                            <a:effectLst/>
                            <a:latin typeface="Gotham Book" pitchFamily="50" charset="0"/>
                            <a:ea typeface="MS Mincho" panose="02020609040205080304" pitchFamily="49" charset="-128"/>
                            <a:cs typeface="Gotham Book" pitchFamily="50" charset="0"/>
                          </a:rPr>
                          <a:t>Total Cost Sharing: Limited to $6,700/year (CMS recommends $3,400/year)</a:t>
                        </a:r>
                      </a:p>
                    </a:txBody>
                    <a:tcPr marL="68580" marR="68580" marT="0" marB="0" anchor="ctr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343046679"/>
                    </a:ext>
                  </a:extLst>
                </a:tr>
              </a:tbl>
            </a:graphicData>
          </a:graphic>
        </p:graphicFrame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4C99B7B-0D09-41A5-AB53-37C8D1AC74FF}"/>
                </a:ext>
              </a:extLst>
            </p:cNvPr>
            <p:cNvGrpSpPr/>
            <p:nvPr/>
          </p:nvGrpSpPr>
          <p:grpSpPr>
            <a:xfrm>
              <a:off x="1220177" y="4344546"/>
              <a:ext cx="640080" cy="813751"/>
              <a:chOff x="1464121" y="3392879"/>
              <a:chExt cx="640080" cy="813751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DB1DD747-1956-465A-8E4E-C69F9476CE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4121" y="3566550"/>
                <a:ext cx="640080" cy="640080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FE4E11A-48F4-465E-91D5-0F40E9EB9661}"/>
                  </a:ext>
                </a:extLst>
              </p:cNvPr>
              <p:cNvSpPr txBox="1"/>
              <p:nvPr/>
            </p:nvSpPr>
            <p:spPr>
              <a:xfrm>
                <a:off x="1531181" y="3392879"/>
                <a:ext cx="5059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accent2"/>
                    </a:solidFill>
                  </a:rPr>
                  <a:t>Part D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C77D990-193D-4A0E-873D-0A29BC0B57A6}"/>
                </a:ext>
              </a:extLst>
            </p:cNvPr>
            <p:cNvGrpSpPr/>
            <p:nvPr/>
          </p:nvGrpSpPr>
          <p:grpSpPr>
            <a:xfrm>
              <a:off x="1236013" y="3305171"/>
              <a:ext cx="640080" cy="822663"/>
              <a:chOff x="1466251" y="2290478"/>
              <a:chExt cx="640080" cy="822663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016EA5AA-B723-4811-A755-A26809C7AE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6251" y="2473061"/>
                <a:ext cx="640080" cy="640080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554BD2A-3F87-4391-8508-07FC77F981C5}"/>
                  </a:ext>
                </a:extLst>
              </p:cNvPr>
              <p:cNvSpPr txBox="1"/>
              <p:nvPr/>
            </p:nvSpPr>
            <p:spPr>
              <a:xfrm>
                <a:off x="1538212" y="2290478"/>
                <a:ext cx="4961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accent2"/>
                    </a:solidFill>
                  </a:rPr>
                  <a:t>Part B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59D3B98-3469-432B-8CCE-8235C63E5B7F}"/>
                </a:ext>
              </a:extLst>
            </p:cNvPr>
            <p:cNvGrpSpPr/>
            <p:nvPr/>
          </p:nvGrpSpPr>
          <p:grpSpPr>
            <a:xfrm>
              <a:off x="1236013" y="2463851"/>
              <a:ext cx="640080" cy="830125"/>
              <a:chOff x="1431526" y="1347743"/>
              <a:chExt cx="640080" cy="830125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B053E4BA-1045-44B1-9029-36BFDE14EC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31526" y="1537788"/>
                <a:ext cx="640080" cy="640080"/>
              </a:xfrm>
              <a:prstGeom prst="rect">
                <a:avLst/>
              </a:prstGeom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1FC6AB4-598D-43ED-927A-9CCB4A570224}"/>
                  </a:ext>
                </a:extLst>
              </p:cNvPr>
              <p:cNvSpPr txBox="1"/>
              <p:nvPr/>
            </p:nvSpPr>
            <p:spPr>
              <a:xfrm>
                <a:off x="1500687" y="1347743"/>
                <a:ext cx="50175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accent2"/>
                    </a:solidFill>
                  </a:rPr>
                  <a:t>Part A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26295CA-C2C1-432A-B149-7D4BF8700D5F}"/>
                </a:ext>
              </a:extLst>
            </p:cNvPr>
            <p:cNvGrpSpPr/>
            <p:nvPr/>
          </p:nvGrpSpPr>
          <p:grpSpPr>
            <a:xfrm>
              <a:off x="1236934" y="5319181"/>
              <a:ext cx="640080" cy="838887"/>
              <a:chOff x="1484627" y="4468461"/>
              <a:chExt cx="640080" cy="838887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EBCA373-A9F3-4227-AD4C-3232C03623C4}"/>
                  </a:ext>
                </a:extLst>
              </p:cNvPr>
              <p:cNvSpPr txBox="1"/>
              <p:nvPr/>
            </p:nvSpPr>
            <p:spPr>
              <a:xfrm>
                <a:off x="1541932" y="4468461"/>
                <a:ext cx="49195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accent2"/>
                    </a:solidFill>
                  </a:rPr>
                  <a:t>Part C</a:t>
                </a: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54350BFD-3A1F-4620-9D06-A0C45299B7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4627" y="4667268"/>
                <a:ext cx="640080" cy="640080"/>
              </a:xfrm>
              <a:prstGeom prst="rect">
                <a:avLst/>
              </a:prstGeom>
            </p:spPr>
          </p:pic>
        </p:grpSp>
      </p:grp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07098BA4-B89E-7149-8D1E-0B6023CD182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03740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960988"/>
            <a:ext cx="5753101" cy="44394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Gotham Bold" pitchFamily="50" charset="0"/>
                <a:cs typeface="Gotham Bold" pitchFamily="50" charset="0"/>
              </a:rPr>
              <a:t>Medicare Advantage Plan Types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E0F0-A629-AF47-82DD-3B28C859BC1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07891" y="2615066"/>
            <a:ext cx="1335045" cy="361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3620"/>
            <a:r>
              <a:rPr lang="en-US" sz="1747" b="1" dirty="0">
                <a:solidFill>
                  <a:srgbClr val="FFFFFF"/>
                </a:solidFill>
              </a:rPr>
              <a:t>Long-Term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453746988"/>
              </p:ext>
            </p:extLst>
          </p:nvPr>
        </p:nvGraphicFramePr>
        <p:xfrm>
          <a:off x="411480" y="2081816"/>
          <a:ext cx="8321040" cy="35504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6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0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459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Gotham Bold" pitchFamily="50" charset="0"/>
                          <a:cs typeface="Gotham Bold" pitchFamily="50" charset="0"/>
                        </a:rPr>
                        <a:t>Individual</a:t>
                      </a:r>
                      <a:r>
                        <a:rPr lang="en-US" sz="2000" b="0" baseline="0" dirty="0">
                          <a:solidFill>
                            <a:schemeClr val="bg1"/>
                          </a:solidFill>
                          <a:latin typeface="Gotham Bold" pitchFamily="50" charset="0"/>
                          <a:cs typeface="Gotham Bold" pitchFamily="50" charset="0"/>
                        </a:rPr>
                        <a:t> Plans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Gotham Bold" pitchFamily="50" charset="0"/>
                        <a:cs typeface="Gotham Bold" pitchFamily="50" charset="0"/>
                      </a:endParaRPr>
                    </a:p>
                  </a:txBody>
                  <a:tcPr marL="88751" marR="88751" marT="44375" marB="44375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150">
                <a:tc gridSpan="2">
                  <a:txBody>
                    <a:bodyPr/>
                    <a:lstStyle/>
                    <a:p>
                      <a:pPr marL="0" indent="0" algn="l"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latin typeface="Gotham Book" pitchFamily="50" charset="0"/>
                          <a:cs typeface="Gotham Book" pitchFamily="50" charset="0"/>
                        </a:rPr>
                        <a:t>MA offers several individual plan options that have various types of access to provider networks, including health maintenance organizations (HMOs) – the most popular choice among MA beneficiaries</a:t>
                      </a:r>
                    </a:p>
                    <a:p>
                      <a:pPr marL="0" indent="0" algn="l"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endParaRPr lang="en-US" sz="16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88751" marR="88751" marT="44375" marB="44375"/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 marL="88751" marR="88751" marT="44375" marB="443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74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Gotham Bold" pitchFamily="50" charset="0"/>
                          <a:cs typeface="Gotham Bold" pitchFamily="50" charset="0"/>
                        </a:rPr>
                        <a:t>Employer</a:t>
                      </a:r>
                      <a:r>
                        <a:rPr lang="en-US" sz="2000" b="0" baseline="0" dirty="0">
                          <a:solidFill>
                            <a:schemeClr val="bg1"/>
                          </a:solidFill>
                          <a:latin typeface="Gotham Bold" pitchFamily="50" charset="0"/>
                          <a:cs typeface="Gotham Bold" pitchFamily="50" charset="0"/>
                        </a:rPr>
                        <a:t> Plans 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Gotham Bold" pitchFamily="50" charset="0"/>
                        <a:cs typeface="Gotham Bold" pitchFamily="50" charset="0"/>
                      </a:endParaRPr>
                    </a:p>
                  </a:txBody>
                  <a:tcPr marL="88751" marR="88751" marT="44375" marB="44375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Gotham Bold" pitchFamily="50" charset="0"/>
                          <a:cs typeface="Gotham Bold" pitchFamily="50" charset="0"/>
                        </a:rPr>
                        <a:t>Special</a:t>
                      </a:r>
                      <a:r>
                        <a:rPr lang="en-US" sz="2000" b="0" baseline="0" dirty="0">
                          <a:solidFill>
                            <a:schemeClr val="bg1"/>
                          </a:solidFill>
                          <a:latin typeface="Gotham Bold" pitchFamily="50" charset="0"/>
                          <a:cs typeface="Gotham Bold" pitchFamily="50" charset="0"/>
                        </a:rPr>
                        <a:t> Needs Plans (SNPs)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Gotham Bold" pitchFamily="50" charset="0"/>
                        <a:cs typeface="Gotham Bold" pitchFamily="50" charset="0"/>
                      </a:endParaRPr>
                    </a:p>
                  </a:txBody>
                  <a:tcPr marL="88751" marR="88751" marT="44375" marB="4437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1954">
                <a:tc>
                  <a:txBody>
                    <a:bodyPr/>
                    <a:lstStyle/>
                    <a:p>
                      <a:endParaRPr lang="en-US" sz="1600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r>
                        <a:rPr lang="en-US" sz="1600" dirty="0">
                          <a:latin typeface="Gotham Book" pitchFamily="50" charset="0"/>
                          <a:cs typeface="Gotham Book" pitchFamily="50" charset="0"/>
                        </a:rPr>
                        <a:t>Some</a:t>
                      </a:r>
                      <a:r>
                        <a:rPr lang="en-US" sz="1600" baseline="0" dirty="0">
                          <a:latin typeface="Gotham Book" pitchFamily="50" charset="0"/>
                          <a:cs typeface="Gotham Book" pitchFamily="50" charset="0"/>
                        </a:rPr>
                        <a:t> e</a:t>
                      </a:r>
                      <a:r>
                        <a:rPr lang="en-US" sz="1600" dirty="0">
                          <a:latin typeface="Gotham Book" pitchFamily="50" charset="0"/>
                          <a:cs typeface="Gotham Book" pitchFamily="50" charset="0"/>
                        </a:rPr>
                        <a:t>mployers</a:t>
                      </a:r>
                      <a:r>
                        <a:rPr lang="en-US" sz="1600" baseline="0" dirty="0">
                          <a:latin typeface="Gotham Book" pitchFamily="50" charset="0"/>
                          <a:cs typeface="Gotham Book" pitchFamily="50" charset="0"/>
                        </a:rPr>
                        <a:t> provide coverage to retirees through an MA option called an employer group waiver plan (EGWP)</a:t>
                      </a:r>
                      <a:endParaRPr lang="en-US" sz="16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88751" marR="88751" marT="44375" marB="44375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otham Book" pitchFamily="50" charset="0"/>
                          <a:cs typeface="Gotham Book" pitchFamily="50" charset="0"/>
                        </a:rPr>
                        <a:t>SNPs enroll</a:t>
                      </a:r>
                      <a:r>
                        <a:rPr lang="en-US" sz="1600" baseline="0" dirty="0">
                          <a:latin typeface="Gotham Book" pitchFamily="50" charset="0"/>
                          <a:cs typeface="Gotham Book" pitchFamily="50" charset="0"/>
                        </a:rPr>
                        <a:t> beneficiaries who are dual-eligible, need institutionalized care, or have specific chronic diseases</a:t>
                      </a:r>
                      <a:endParaRPr lang="en-US" sz="16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88751" marR="88751" marT="44375" marB="443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18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73339-85D0-4367-80D7-A0887713A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600" y="2630556"/>
            <a:ext cx="6845157" cy="1862815"/>
          </a:xfrm>
        </p:spPr>
        <p:txBody>
          <a:bodyPr>
            <a:normAutofit fontScale="90000"/>
          </a:bodyPr>
          <a:lstStyle/>
          <a:p>
            <a:r>
              <a:rPr lang="en-US" dirty="0"/>
              <a:t>Who Enrolls in Medicare Advantage?</a:t>
            </a:r>
          </a:p>
        </p:txBody>
      </p:sp>
    </p:spTree>
    <p:extLst>
      <p:ext uri="{BB962C8B-B14F-4D97-AF65-F5344CB8AC3E}">
        <p14:creationId xmlns:p14="http://schemas.microsoft.com/office/powerpoint/2010/main" val="1166651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825" y="167498"/>
            <a:ext cx="5649578" cy="964931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11416B"/>
                </a:solidFill>
              </a:rPr>
              <a:t>Medicare Advantage Enrollment</a:t>
            </a:r>
          </a:p>
        </p:txBody>
      </p:sp>
      <p:graphicFrame>
        <p:nvGraphicFramePr>
          <p:cNvPr id="52" name="Chart Placeholder 7">
            <a:extLst>
              <a:ext uri="{FF2B5EF4-FFF2-40B4-BE49-F238E27FC236}">
                <a16:creationId xmlns:a16="http://schemas.microsoft.com/office/drawing/2014/main" id="{54B04B5F-EE36-43FD-BE37-7E5BD47DE7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6742572"/>
              </p:ext>
            </p:extLst>
          </p:nvPr>
        </p:nvGraphicFramePr>
        <p:xfrm>
          <a:off x="438411" y="1291621"/>
          <a:ext cx="7991932" cy="5008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" name="TextBox 52">
            <a:extLst>
              <a:ext uri="{FF2B5EF4-FFF2-40B4-BE49-F238E27FC236}">
                <a16:creationId xmlns:a16="http://schemas.microsoft.com/office/drawing/2014/main" id="{69A1E733-4EF8-46E7-8E5E-AFF9D0FB40BA}"/>
              </a:ext>
            </a:extLst>
          </p:cNvPr>
          <p:cNvSpPr txBox="1"/>
          <p:nvPr/>
        </p:nvSpPr>
        <p:spPr>
          <a:xfrm rot="5400000">
            <a:off x="6339185" y="3725390"/>
            <a:ext cx="4553382" cy="232302"/>
          </a:xfrm>
          <a:prstGeom prst="rect">
            <a:avLst/>
          </a:prstGeom>
          <a:noFill/>
        </p:spPr>
        <p:txBody>
          <a:bodyPr wrap="square" lIns="73384" tIns="36700" rIns="73384" bIns="36700" rtlCol="0">
            <a:spAutoFit/>
          </a:bodyPr>
          <a:lstStyle/>
          <a:p>
            <a:pPr algn="ctr" defTabSz="733702"/>
            <a:r>
              <a:rPr lang="en-US" sz="1028" dirty="0">
                <a:solidFill>
                  <a:srgbClr val="000000"/>
                </a:solidFill>
                <a:latin typeface="Gotham Book" pitchFamily="50" charset="0"/>
                <a:cs typeface="Gotham Book" pitchFamily="50" charset="0"/>
              </a:rPr>
              <a:t>MA  AS % OF TOTAL MEDICARE ENROLLMENT</a:t>
            </a:r>
          </a:p>
        </p:txBody>
      </p:sp>
      <p:sp>
        <p:nvSpPr>
          <p:cNvPr id="54" name="Text Box 8">
            <a:extLst>
              <a:ext uri="{FF2B5EF4-FFF2-40B4-BE49-F238E27FC236}">
                <a16:creationId xmlns:a16="http://schemas.microsoft.com/office/drawing/2014/main" id="{9484B1B1-C2EB-4DFE-96C7-77413C9FB46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0104" y="6599458"/>
            <a:ext cx="6206917" cy="22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427641" eaLnBrk="0" hangingPunct="0">
              <a:lnSpc>
                <a:spcPct val="80000"/>
              </a:lnSpc>
              <a:spcBef>
                <a:spcPct val="0"/>
              </a:spcBef>
              <a:buClr>
                <a:srgbClr val="073857"/>
              </a:buClr>
              <a:buSzPct val="100000"/>
            </a:pPr>
            <a:r>
              <a:rPr lang="en-US" sz="900" dirty="0">
                <a:solidFill>
                  <a:srgbClr val="000000"/>
                </a:solidFill>
              </a:rPr>
              <a:t>CBO: Congressional Budget Office; MA: Medicare Advantage</a:t>
            </a:r>
            <a:endParaRPr lang="en-US" sz="900" dirty="0"/>
          </a:p>
          <a:p>
            <a:pPr defTabSz="427641" eaLnBrk="0" hangingPunct="0">
              <a:lnSpc>
                <a:spcPct val="80000"/>
              </a:lnSpc>
              <a:spcBef>
                <a:spcPct val="0"/>
              </a:spcBef>
              <a:buClr>
                <a:srgbClr val="073857"/>
              </a:buClr>
              <a:buSzPct val="100000"/>
            </a:pPr>
            <a:r>
              <a:rPr lang="en-US" sz="900" kern="0" dirty="0">
                <a:solidFill>
                  <a:srgbClr val="000000"/>
                </a:solidFill>
                <a:cs typeface="Arial" pitchFamily="34" charset="0"/>
              </a:rPr>
              <a:t>Source: Medicare Baseline Estimates. Congressional Budget Office. January 2017. Available </a:t>
            </a:r>
            <a:r>
              <a:rPr lang="en-US" sz="900" kern="0" dirty="0">
                <a:solidFill>
                  <a:srgbClr val="000000"/>
                </a:solidFill>
                <a:cs typeface="Arial" pitchFamily="34" charset="0"/>
                <a:hlinkClick r:id="rId4"/>
              </a:rPr>
              <a:t>here</a:t>
            </a:r>
            <a:r>
              <a:rPr lang="en-US" sz="900" kern="0" dirty="0">
                <a:solidFill>
                  <a:srgbClr val="000000"/>
                </a:solidFill>
                <a:cs typeface="Arial" pitchFamily="34" charset="0"/>
              </a:rPr>
              <a:t>.</a:t>
            </a:r>
            <a:endParaRPr lang="en-US" sz="9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0901A24-A821-AB48-9E6D-75F13B225A35}"/>
              </a:ext>
            </a:extLst>
          </p:cNvPr>
          <p:cNvCxnSpPr>
            <a:cxnSpLocks/>
          </p:cNvCxnSpPr>
          <p:nvPr/>
        </p:nvCxnSpPr>
        <p:spPr>
          <a:xfrm>
            <a:off x="3735893" y="2504661"/>
            <a:ext cx="0" cy="335280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D3A2ABB-1E65-B241-A63E-16D8FA84C6C4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 b="0" i="0">
                <a:solidFill>
                  <a:prstClr val="white">
                    <a:lumMod val="50000"/>
                  </a:prstClr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361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FD2F36D-48C9-42D5-A407-E603B0B91957}"/>
              </a:ext>
            </a:extLst>
          </p:cNvPr>
          <p:cNvSpPr txBox="1">
            <a:spLocks/>
          </p:cNvSpPr>
          <p:nvPr/>
        </p:nvSpPr>
        <p:spPr>
          <a:xfrm>
            <a:off x="286825" y="217602"/>
            <a:ext cx="5649578" cy="9649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r>
              <a:rPr lang="en-US" sz="3000" dirty="0">
                <a:solidFill>
                  <a:srgbClr val="11416B"/>
                </a:solidFill>
              </a:rPr>
              <a:t>Medicare Advantage Enrollment Demographics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972F70-5A3D-F549-BD7C-914E0AB029F0}"/>
              </a:ext>
            </a:extLst>
          </p:cNvPr>
          <p:cNvSpPr txBox="1"/>
          <p:nvPr/>
        </p:nvSpPr>
        <p:spPr>
          <a:xfrm>
            <a:off x="490330" y="1377973"/>
            <a:ext cx="816333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Gotham Book Regular" pitchFamily="2" charset="77"/>
              </a:rPr>
              <a:t>Demographic Differences between MA and FFS Medicare:</a:t>
            </a:r>
          </a:p>
          <a:p>
            <a:endParaRPr lang="en-US" sz="2400" b="1" dirty="0">
              <a:latin typeface="Gotham Book Regular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latin typeface="Gotham Book Regular" pitchFamily="2" charset="77"/>
              </a:rPr>
              <a:t>Age</a:t>
            </a:r>
            <a:r>
              <a:rPr lang="en-US" dirty="0">
                <a:latin typeface="Gotham Book Regular" pitchFamily="2" charset="77"/>
              </a:rPr>
              <a:t>: MA and FFS are similar in age (71.6 and 70.5, respectively)</a:t>
            </a:r>
          </a:p>
          <a:p>
            <a:endParaRPr lang="en-US" dirty="0">
              <a:latin typeface="Gotham Book Regular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latin typeface="Gotham Book Regular" pitchFamily="2" charset="77"/>
              </a:rPr>
              <a:t>Gender</a:t>
            </a:r>
            <a:r>
              <a:rPr lang="en-US" dirty="0">
                <a:latin typeface="Gotham Book Regular" pitchFamily="2" charset="77"/>
              </a:rPr>
              <a:t>: A higher proportion of MA enrollees are female (56.3% vs 53%)</a:t>
            </a:r>
          </a:p>
          <a:p>
            <a:endParaRPr lang="en-US" dirty="0">
              <a:latin typeface="Gotham Book Regular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latin typeface="Gotham Book Regular" pitchFamily="2" charset="77"/>
              </a:rPr>
              <a:t>Race</a:t>
            </a:r>
            <a:r>
              <a:rPr lang="en-US" dirty="0">
                <a:latin typeface="Gotham Book Regular" pitchFamily="2" charset="77"/>
              </a:rPr>
              <a:t>: White and Asian less likely to enroll in MA; Black more likely to enroll in MA; Hispanic much more likely to enroll in MA</a:t>
            </a:r>
          </a:p>
          <a:p>
            <a:endParaRPr lang="en-US" dirty="0">
              <a:latin typeface="Gotham Book Regular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latin typeface="Gotham Book Regular" pitchFamily="2" charset="77"/>
              </a:rPr>
              <a:t>Income</a:t>
            </a:r>
            <a:r>
              <a:rPr lang="en-US" dirty="0">
                <a:latin typeface="Gotham Book Regular" pitchFamily="2" charset="77"/>
              </a:rPr>
              <a:t>: A greater share of the MA population has income below 200% of the federal poverty level (~$32,000/year for a couple)</a:t>
            </a:r>
          </a:p>
          <a:p>
            <a:endParaRPr lang="en-US" dirty="0">
              <a:latin typeface="Gotham Book Regular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latin typeface="Gotham Book Regular" pitchFamily="2" charset="77"/>
              </a:rPr>
              <a:t>Education</a:t>
            </a:r>
            <a:r>
              <a:rPr lang="en-US" dirty="0">
                <a:latin typeface="Gotham Book Regular" pitchFamily="2" charset="77"/>
              </a:rPr>
              <a:t>: A greater share of the MA population has received less than a high school education, and a greater share of the FFS population has completed college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203DD9-D682-1642-8EC3-BD8CE506AC10}"/>
              </a:ext>
            </a:extLst>
          </p:cNvPr>
          <p:cNvSpPr/>
          <p:nvPr/>
        </p:nvSpPr>
        <p:spPr>
          <a:xfrm>
            <a:off x="0" y="6614975"/>
            <a:ext cx="775612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900" kern="0" dirty="0">
                <a:latin typeface="Arial" pitchFamily="34" charset="0"/>
                <a:cs typeface="Arial" pitchFamily="34" charset="0"/>
              </a:rPr>
              <a:t>Source: Draft analysis by Anne </a:t>
            </a:r>
            <a:r>
              <a:rPr lang="en-US" sz="900" kern="0" dirty="0" err="1">
                <a:latin typeface="Arial" pitchFamily="34" charset="0"/>
                <a:cs typeface="Arial" pitchFamily="34" charset="0"/>
              </a:rPr>
              <a:t>Tumlinson</a:t>
            </a:r>
            <a:r>
              <a:rPr lang="en-US" sz="900" kern="0" dirty="0">
                <a:latin typeface="Arial" pitchFamily="34" charset="0"/>
                <a:cs typeface="Arial" pitchFamily="34" charset="0"/>
              </a:rPr>
              <a:t> Innovations of data from the Medicare Current Beneficiary Survey (MCBS) for 2016 . 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4B84AEC-AD5F-7446-85E6-5BD467A2913F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 b="0" i="0">
                <a:solidFill>
                  <a:prstClr val="white">
                    <a:lumMod val="50000"/>
                  </a:prstClr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6712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itle Master">
  <a:themeElements>
    <a:clrScheme name="BMA PowerPoint">
      <a:dk1>
        <a:srgbClr val="00335B"/>
      </a:dk1>
      <a:lt1>
        <a:srgbClr val="FFFFFF"/>
      </a:lt1>
      <a:dk2>
        <a:srgbClr val="455461"/>
      </a:dk2>
      <a:lt2>
        <a:srgbClr val="BFBFBF"/>
      </a:lt2>
      <a:accent1>
        <a:srgbClr val="00A0DD"/>
      </a:accent1>
      <a:accent2>
        <a:srgbClr val="FF7D05"/>
      </a:accent2>
      <a:accent3>
        <a:srgbClr val="90BB23"/>
      </a:accent3>
      <a:accent4>
        <a:srgbClr val="EE7008"/>
      </a:accent4>
      <a:accent5>
        <a:srgbClr val="1AB39F"/>
      </a:accent5>
      <a:accent6>
        <a:srgbClr val="E8F4FF"/>
      </a:accent6>
      <a:hlink>
        <a:srgbClr val="90BB23"/>
      </a:hlink>
      <a:folHlink>
        <a:srgbClr val="EE700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MA7586_Presentation_Template_v1Ckm" id="{555F9BA6-8EE8-6943-8076-155FFF1A616D}" vid="{7EDB42C7-F427-4B4E-82F7-51B294FDA10A}"/>
    </a:ext>
  </a:extLst>
</a:theme>
</file>

<file path=ppt/theme/theme2.xml><?xml version="1.0" encoding="utf-8"?>
<a:theme xmlns:a="http://schemas.openxmlformats.org/drawingml/2006/main" name="Navy Background">
  <a:themeElements>
    <a:clrScheme name="BMA PowerPoint">
      <a:dk1>
        <a:srgbClr val="00335B"/>
      </a:dk1>
      <a:lt1>
        <a:srgbClr val="FFFFFF"/>
      </a:lt1>
      <a:dk2>
        <a:srgbClr val="455461"/>
      </a:dk2>
      <a:lt2>
        <a:srgbClr val="BFBFBF"/>
      </a:lt2>
      <a:accent1>
        <a:srgbClr val="00A0DD"/>
      </a:accent1>
      <a:accent2>
        <a:srgbClr val="FF7D05"/>
      </a:accent2>
      <a:accent3>
        <a:srgbClr val="90BB23"/>
      </a:accent3>
      <a:accent4>
        <a:srgbClr val="EE7008"/>
      </a:accent4>
      <a:accent5>
        <a:srgbClr val="1AB39F"/>
      </a:accent5>
      <a:accent6>
        <a:srgbClr val="E8F4FF"/>
      </a:accent6>
      <a:hlink>
        <a:srgbClr val="90BB23"/>
      </a:hlink>
      <a:folHlink>
        <a:srgbClr val="EE7008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MA7586_Presentation_Template_v1Ckm" id="{555F9BA6-8EE8-6943-8076-155FFF1A616D}" vid="{B2C674EC-EE20-1043-BB96-5FE36307ACCB}"/>
    </a:ext>
  </a:extLst>
</a:theme>
</file>

<file path=ppt/theme/theme3.xml><?xml version="1.0" encoding="utf-8"?>
<a:theme xmlns:a="http://schemas.openxmlformats.org/drawingml/2006/main" name="Turquoise Background">
  <a:themeElements>
    <a:clrScheme name="BMA PowerPoint">
      <a:dk1>
        <a:srgbClr val="00335B"/>
      </a:dk1>
      <a:lt1>
        <a:srgbClr val="FFFFFF"/>
      </a:lt1>
      <a:dk2>
        <a:srgbClr val="455461"/>
      </a:dk2>
      <a:lt2>
        <a:srgbClr val="BFBFBF"/>
      </a:lt2>
      <a:accent1>
        <a:srgbClr val="00A0DD"/>
      </a:accent1>
      <a:accent2>
        <a:srgbClr val="FF7D05"/>
      </a:accent2>
      <a:accent3>
        <a:srgbClr val="90BB23"/>
      </a:accent3>
      <a:accent4>
        <a:srgbClr val="EE7008"/>
      </a:accent4>
      <a:accent5>
        <a:srgbClr val="1AB39F"/>
      </a:accent5>
      <a:accent6>
        <a:srgbClr val="E8F4FF"/>
      </a:accent6>
      <a:hlink>
        <a:srgbClr val="90BB23"/>
      </a:hlink>
      <a:folHlink>
        <a:srgbClr val="EE7008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MA7586_Presentation_Template_v1Ckm" id="{555F9BA6-8EE8-6943-8076-155FFF1A616D}" vid="{F34A87C7-85D0-B54E-B1C1-49107A9FD3EC}"/>
    </a:ext>
  </a:extLst>
</a:theme>
</file>

<file path=ppt/theme/theme4.xml><?xml version="1.0" encoding="utf-8"?>
<a:theme xmlns:a="http://schemas.openxmlformats.org/drawingml/2006/main" name="Light Blue Background">
  <a:themeElements>
    <a:clrScheme name="BMA PowerPoint">
      <a:dk1>
        <a:srgbClr val="00335B"/>
      </a:dk1>
      <a:lt1>
        <a:srgbClr val="FFFFFF"/>
      </a:lt1>
      <a:dk2>
        <a:srgbClr val="455461"/>
      </a:dk2>
      <a:lt2>
        <a:srgbClr val="BFBFBF"/>
      </a:lt2>
      <a:accent1>
        <a:srgbClr val="00A0DD"/>
      </a:accent1>
      <a:accent2>
        <a:srgbClr val="FF7D05"/>
      </a:accent2>
      <a:accent3>
        <a:srgbClr val="90BB23"/>
      </a:accent3>
      <a:accent4>
        <a:srgbClr val="EE7008"/>
      </a:accent4>
      <a:accent5>
        <a:srgbClr val="1AB39F"/>
      </a:accent5>
      <a:accent6>
        <a:srgbClr val="E8F4FF"/>
      </a:accent6>
      <a:hlink>
        <a:srgbClr val="90BB23"/>
      </a:hlink>
      <a:folHlink>
        <a:srgbClr val="EE7008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MA7586_Presentation_Template_v1Ckm" id="{555F9BA6-8EE8-6943-8076-155FFF1A616D}" vid="{CF624B6D-D4E2-F64B-BF33-B3C18DA2F923}"/>
    </a:ext>
  </a:extLst>
</a:theme>
</file>

<file path=ppt/theme/theme5.xml><?xml version="1.0" encoding="utf-8"?>
<a:theme xmlns:a="http://schemas.openxmlformats.org/drawingml/2006/main" name="White Background">
  <a:themeElements>
    <a:clrScheme name="BMA PowerPoint">
      <a:dk1>
        <a:srgbClr val="00335B"/>
      </a:dk1>
      <a:lt1>
        <a:srgbClr val="FFFFFF"/>
      </a:lt1>
      <a:dk2>
        <a:srgbClr val="455461"/>
      </a:dk2>
      <a:lt2>
        <a:srgbClr val="BFBFBF"/>
      </a:lt2>
      <a:accent1>
        <a:srgbClr val="00A0DD"/>
      </a:accent1>
      <a:accent2>
        <a:srgbClr val="FF7D05"/>
      </a:accent2>
      <a:accent3>
        <a:srgbClr val="90BB23"/>
      </a:accent3>
      <a:accent4>
        <a:srgbClr val="EE7008"/>
      </a:accent4>
      <a:accent5>
        <a:srgbClr val="1AB39F"/>
      </a:accent5>
      <a:accent6>
        <a:srgbClr val="E8F4FF"/>
      </a:accent6>
      <a:hlink>
        <a:srgbClr val="90BB23"/>
      </a:hlink>
      <a:folHlink>
        <a:srgbClr val="EE7008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MA7586_Presentation_Template_v1Ckm" id="{555F9BA6-8EE8-6943-8076-155FFF1A616D}" vid="{527A3F17-95A1-6D4B-B3F1-33FF7E5BB7E7}"/>
    </a:ext>
  </a:extLst>
</a:theme>
</file>

<file path=ppt/theme/theme6.xml><?xml version="1.0" encoding="utf-8"?>
<a:theme xmlns:a="http://schemas.openxmlformats.org/drawingml/2006/main" name="End Page">
  <a:themeElements>
    <a:clrScheme name="BMA PowerPoint">
      <a:dk1>
        <a:srgbClr val="00335B"/>
      </a:dk1>
      <a:lt1>
        <a:srgbClr val="FFFFFF"/>
      </a:lt1>
      <a:dk2>
        <a:srgbClr val="455461"/>
      </a:dk2>
      <a:lt2>
        <a:srgbClr val="BFBFBF"/>
      </a:lt2>
      <a:accent1>
        <a:srgbClr val="00A0DD"/>
      </a:accent1>
      <a:accent2>
        <a:srgbClr val="FF7D05"/>
      </a:accent2>
      <a:accent3>
        <a:srgbClr val="90BB23"/>
      </a:accent3>
      <a:accent4>
        <a:srgbClr val="EE7008"/>
      </a:accent4>
      <a:accent5>
        <a:srgbClr val="1AB39F"/>
      </a:accent5>
      <a:accent6>
        <a:srgbClr val="E8F4FF"/>
      </a:accent6>
      <a:hlink>
        <a:srgbClr val="90BB23"/>
      </a:hlink>
      <a:folHlink>
        <a:srgbClr val="EE700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MA7586_Presentation_Template_v1Ckm" id="{555F9BA6-8EE8-6943-8076-155FFF1A616D}" vid="{61BAF2B2-38C6-5048-9A80-445D1D785D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_Avalere Health LLC 1">
    <a:dk1>
      <a:srgbClr val="000000"/>
    </a:dk1>
    <a:lt1>
      <a:srgbClr val="FFFFFF"/>
    </a:lt1>
    <a:dk2>
      <a:srgbClr val="005691"/>
    </a:dk2>
    <a:lt2>
      <a:srgbClr val="565656"/>
    </a:lt2>
    <a:accent1>
      <a:srgbClr val="54853A"/>
    </a:accent1>
    <a:accent2>
      <a:srgbClr val="DF930B"/>
    </a:accent2>
    <a:accent3>
      <a:srgbClr val="FFFFFF"/>
    </a:accent3>
    <a:accent4>
      <a:srgbClr val="000000"/>
    </a:accent4>
    <a:accent5>
      <a:srgbClr val="B3C2AE"/>
    </a:accent5>
    <a:accent6>
      <a:srgbClr val="CA8509"/>
    </a:accent6>
    <a:hlink>
      <a:srgbClr val="0077AE"/>
    </a:hlink>
    <a:folHlink>
      <a:srgbClr val="3FA9C0"/>
    </a:folHlink>
  </a:clrScheme>
  <a:fontScheme name="1_Avalere Health LLC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1_Avalere Health LLC 1">
    <a:dk1>
      <a:srgbClr val="000000"/>
    </a:dk1>
    <a:lt1>
      <a:srgbClr val="FFFFFF"/>
    </a:lt1>
    <a:dk2>
      <a:srgbClr val="005691"/>
    </a:dk2>
    <a:lt2>
      <a:srgbClr val="565656"/>
    </a:lt2>
    <a:accent1>
      <a:srgbClr val="54853A"/>
    </a:accent1>
    <a:accent2>
      <a:srgbClr val="DF930B"/>
    </a:accent2>
    <a:accent3>
      <a:srgbClr val="FFFFFF"/>
    </a:accent3>
    <a:accent4>
      <a:srgbClr val="000000"/>
    </a:accent4>
    <a:accent5>
      <a:srgbClr val="B3C2AE"/>
    </a:accent5>
    <a:accent6>
      <a:srgbClr val="CA8509"/>
    </a:accent6>
    <a:hlink>
      <a:srgbClr val="0077AE"/>
    </a:hlink>
    <a:folHlink>
      <a:srgbClr val="3FA9C0"/>
    </a:folHlink>
  </a:clrScheme>
  <a:fontScheme name="1_Avalere Health LLC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BMA7586_Presentation_Template_v1Ckm</Template>
  <TotalTime>13955</TotalTime>
  <Words>1513</Words>
  <Application>Microsoft Macintosh PowerPoint</Application>
  <PresentationFormat>On-screen Show (4:3)</PresentationFormat>
  <Paragraphs>249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42" baseType="lpstr">
      <vt:lpstr>Arial</vt:lpstr>
      <vt:lpstr>Calibri</vt:lpstr>
      <vt:lpstr>Courier New</vt:lpstr>
      <vt:lpstr>Gotham</vt:lpstr>
      <vt:lpstr>Gotham Bold</vt:lpstr>
      <vt:lpstr>Gotham Book</vt:lpstr>
      <vt:lpstr>Gotham Book Regular</vt:lpstr>
      <vt:lpstr>Gotham Medium</vt:lpstr>
      <vt:lpstr>Gotham-Bold</vt:lpstr>
      <vt:lpstr>Gotham-Book</vt:lpstr>
      <vt:lpstr>Gotham-Medium</vt:lpstr>
      <vt:lpstr>Open Sans</vt:lpstr>
      <vt:lpstr>Wingdings</vt:lpstr>
      <vt:lpstr>Wingdings 2</vt:lpstr>
      <vt:lpstr>Title Master</vt:lpstr>
      <vt:lpstr>Navy Background</vt:lpstr>
      <vt:lpstr>Turquoise Background</vt:lpstr>
      <vt:lpstr>Light Blue Background</vt:lpstr>
      <vt:lpstr>White Background</vt:lpstr>
      <vt:lpstr>End Page</vt:lpstr>
      <vt:lpstr>PowerPoint Presentation</vt:lpstr>
      <vt:lpstr>Today’s Agenda</vt:lpstr>
      <vt:lpstr>What is Medicare Advantage?</vt:lpstr>
      <vt:lpstr>Overview of Medicare Advantage</vt:lpstr>
      <vt:lpstr>Overview of Medicare Advantage</vt:lpstr>
      <vt:lpstr>Medicare Advantage Plan Types</vt:lpstr>
      <vt:lpstr>Who Enrolls in Medicare Advantage?</vt:lpstr>
      <vt:lpstr>Medicare Advantage Enrollment</vt:lpstr>
      <vt:lpstr>PowerPoint Presentation</vt:lpstr>
      <vt:lpstr>Availability of Medicare Advantage</vt:lpstr>
      <vt:lpstr>Availability of Medicare Advantage</vt:lpstr>
      <vt:lpstr>Payment in Medicare Advantage</vt:lpstr>
      <vt:lpstr>Payment in MA</vt:lpstr>
      <vt:lpstr>Payments to MA Compared to FFS</vt:lpstr>
      <vt:lpstr>What Are Supplemental Benefits?</vt:lpstr>
      <vt:lpstr>Plan Experimentation with New Supplemental Benefits in 2019</vt:lpstr>
      <vt:lpstr>Expansion of Supplemental Benefits in 2020 &amp; Beyond</vt:lpstr>
      <vt:lpstr>Quality Measurement and Oversight in Medicare Advantage</vt:lpstr>
      <vt:lpstr>Quality Measurement and Oversight in MA</vt:lpstr>
      <vt:lpstr>Quality Measurement and Oversight in MA</vt:lpstr>
      <vt:lpstr>Other Areas of Oversight in Medicare Advantage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Adjoa Adofo</dc:creator>
  <cp:lastModifiedBy>Natalia Gonzalez</cp:lastModifiedBy>
  <cp:revision>182</cp:revision>
  <cp:lastPrinted>2019-03-21T19:18:33Z</cp:lastPrinted>
  <dcterms:created xsi:type="dcterms:W3CDTF">2017-09-29T14:47:06Z</dcterms:created>
  <dcterms:modified xsi:type="dcterms:W3CDTF">2019-04-23T19:35:08Z</dcterms:modified>
</cp:coreProperties>
</file>