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1" r:id="rId3"/>
    <p:sldId id="457" r:id="rId4"/>
    <p:sldId id="454" r:id="rId5"/>
    <p:sldId id="455" r:id="rId6"/>
    <p:sldId id="456" r:id="rId7"/>
    <p:sldId id="284" r:id="rId8"/>
    <p:sldId id="304" r:id="rId9"/>
    <p:sldId id="309" r:id="rId10"/>
    <p:sldId id="451" r:id="rId11"/>
    <p:sldId id="274" r:id="rId12"/>
    <p:sldId id="338" r:id="rId13"/>
    <p:sldId id="334" r:id="rId14"/>
    <p:sldId id="3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4644"/>
    <a:srgbClr val="0DD6CC"/>
    <a:srgbClr val="C5C5C5"/>
    <a:srgbClr val="C00100"/>
    <a:srgbClr val="EAEAEA"/>
    <a:srgbClr val="00C2C2"/>
    <a:srgbClr val="0F6373"/>
    <a:srgbClr val="0CD6CC"/>
    <a:srgbClr val="FCE033"/>
    <a:srgbClr val="FFE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2" autoAdjust="0"/>
    <p:restoredTop sz="94660"/>
  </p:normalViewPr>
  <p:slideViewPr>
    <p:cSldViewPr snapToGrid="0">
      <p:cViewPr varScale="1">
        <p:scale>
          <a:sx n="72" d="100"/>
          <a:sy n="72" d="100"/>
        </p:scale>
        <p:origin x="1146"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familiar</c:v>
                </c:pt>
              </c:strCache>
            </c:strRef>
          </c:tx>
          <c:spPr>
            <a:solidFill>
              <a:srgbClr val="0F6373"/>
            </a:solidFill>
            <a:ln>
              <a:noFill/>
            </a:ln>
            <a:effectLst/>
          </c:spPr>
          <c:invertIfNegative val="0"/>
          <c:dPt>
            <c:idx val="0"/>
            <c:invertIfNegative val="0"/>
            <c:bubble3D val="0"/>
            <c:spPr>
              <a:solidFill>
                <a:srgbClr val="0F6373"/>
              </a:solidFill>
              <a:ln>
                <a:noFill/>
              </a:ln>
              <a:effectLst/>
            </c:spPr>
            <c:extLst>
              <c:ext xmlns:c16="http://schemas.microsoft.com/office/drawing/2014/chart" uri="{C3380CC4-5D6E-409C-BE32-E72D297353CC}">
                <c16:uniqueId val="{00000000-4362-B84C-BBEB-2E42C182F370}"/>
              </c:ext>
            </c:extLst>
          </c:dPt>
          <c:dPt>
            <c:idx val="1"/>
            <c:invertIfNegative val="0"/>
            <c:bubble3D val="0"/>
            <c:spPr>
              <a:solidFill>
                <a:srgbClr val="0F6373"/>
              </a:solidFill>
              <a:ln>
                <a:noFill/>
              </a:ln>
              <a:effectLst/>
            </c:spPr>
            <c:extLst>
              <c:ext xmlns:c16="http://schemas.microsoft.com/office/drawing/2014/chart" uri="{C3380CC4-5D6E-409C-BE32-E72D297353CC}">
                <c16:uniqueId val="{00000001-4362-B84C-BBEB-2E42C182F370}"/>
              </c:ext>
            </c:extLst>
          </c:dPt>
          <c:dPt>
            <c:idx val="2"/>
            <c:invertIfNegative val="0"/>
            <c:bubble3D val="0"/>
            <c:spPr>
              <a:solidFill>
                <a:srgbClr val="0F6373"/>
              </a:solidFill>
              <a:ln>
                <a:noFill/>
              </a:ln>
              <a:effectLst/>
            </c:spPr>
            <c:extLst>
              <c:ext xmlns:c16="http://schemas.microsoft.com/office/drawing/2014/chart" uri="{C3380CC4-5D6E-409C-BE32-E72D297353CC}">
                <c16:uniqueId val="{00000000-4134-1041-8EC0-BBBFBB7D5C24}"/>
              </c:ext>
            </c:extLst>
          </c:dPt>
          <c:dPt>
            <c:idx val="3"/>
            <c:invertIfNegative val="0"/>
            <c:bubble3D val="0"/>
            <c:spPr>
              <a:solidFill>
                <a:srgbClr val="0F6373"/>
              </a:solidFill>
              <a:ln>
                <a:noFill/>
              </a:ln>
              <a:effectLst/>
            </c:spPr>
            <c:extLst>
              <c:ext xmlns:c16="http://schemas.microsoft.com/office/drawing/2014/chart" uri="{C3380CC4-5D6E-409C-BE32-E72D297353CC}">
                <c16:uniqueId val="{00000006-EFBA-E440-BF55-8CEE3D16420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Sheet1!$B$2:$B$4</c:f>
              <c:numCache>
                <c:formatCode>0%</c:formatCode>
                <c:ptCount val="3"/>
                <c:pt idx="0">
                  <c:v>7.0000000000000007E-2</c:v>
                </c:pt>
                <c:pt idx="1">
                  <c:v>0.13</c:v>
                </c:pt>
                <c:pt idx="2">
                  <c:v>0.31</c:v>
                </c:pt>
              </c:numCache>
            </c:numRef>
          </c:val>
          <c:extLst>
            <c:ext xmlns:c16="http://schemas.microsoft.com/office/drawing/2014/chart" uri="{C3380CC4-5D6E-409C-BE32-E72D297353CC}">
              <c16:uniqueId val="{00000000-DCEA-A748-A81E-F164FC42F20B}"/>
            </c:ext>
          </c:extLst>
        </c:ser>
        <c:ser>
          <c:idx val="1"/>
          <c:order val="1"/>
          <c:tx>
            <c:strRef>
              <c:f>Sheet1!$C$1</c:f>
              <c:strCache>
                <c:ptCount val="1"/>
                <c:pt idx="0">
                  <c:v>Familiar</c:v>
                </c:pt>
              </c:strCache>
            </c:strRef>
          </c:tx>
          <c:spPr>
            <a:solidFill>
              <a:srgbClr val="00C2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Sheet1!$C$2:$C$4</c:f>
              <c:numCache>
                <c:formatCode>0%</c:formatCode>
                <c:ptCount val="3"/>
                <c:pt idx="0">
                  <c:v>0.35</c:v>
                </c:pt>
                <c:pt idx="1">
                  <c:v>0.55000000000000004</c:v>
                </c:pt>
                <c:pt idx="2">
                  <c:v>0.53</c:v>
                </c:pt>
              </c:numCache>
            </c:numRef>
          </c:val>
          <c:extLst>
            <c:ext xmlns:c16="http://schemas.microsoft.com/office/drawing/2014/chart" uri="{C3380CC4-5D6E-409C-BE32-E72D297353CC}">
              <c16:uniqueId val="{00000000-AFCF-7B49-8B95-F2232FD1A85F}"/>
            </c:ext>
          </c:extLst>
        </c:ser>
        <c:ser>
          <c:idx val="2"/>
          <c:order val="2"/>
          <c:tx>
            <c:strRef>
              <c:f>Sheet1!$D$1</c:f>
              <c:strCache>
                <c:ptCount val="1"/>
                <c:pt idx="0">
                  <c:v>Not too familiar</c:v>
                </c:pt>
              </c:strCache>
            </c:strRef>
          </c:tx>
          <c:spPr>
            <a:solidFill>
              <a:srgbClr val="F546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Sheet1!$D$2:$D$4</c:f>
              <c:numCache>
                <c:formatCode>0%</c:formatCode>
                <c:ptCount val="3"/>
                <c:pt idx="0">
                  <c:v>0.31</c:v>
                </c:pt>
                <c:pt idx="1">
                  <c:v>0.24</c:v>
                </c:pt>
                <c:pt idx="2">
                  <c:v>0.12</c:v>
                </c:pt>
              </c:numCache>
            </c:numRef>
          </c:val>
          <c:extLst>
            <c:ext xmlns:c16="http://schemas.microsoft.com/office/drawing/2014/chart" uri="{C3380CC4-5D6E-409C-BE32-E72D297353CC}">
              <c16:uniqueId val="{00000001-AFCF-7B49-8B95-F2232FD1A85F}"/>
            </c:ext>
          </c:extLst>
        </c:ser>
        <c:ser>
          <c:idx val="3"/>
          <c:order val="3"/>
          <c:tx>
            <c:strRef>
              <c:f>Sheet1!$E$1</c:f>
              <c:strCache>
                <c:ptCount val="1"/>
                <c:pt idx="0">
                  <c:v>Not at all familiar</c:v>
                </c:pt>
              </c:strCache>
            </c:strRef>
          </c:tx>
          <c:spPr>
            <a:solidFill>
              <a:srgbClr val="C001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AFCF-7B49-8B95-F2232FD1A8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Sheet1!$E$2:$E$4</c:f>
              <c:numCache>
                <c:formatCode>0%</c:formatCode>
                <c:ptCount val="3"/>
                <c:pt idx="0">
                  <c:v>0.24</c:v>
                </c:pt>
                <c:pt idx="1">
                  <c:v>7.0000000000000007E-2</c:v>
                </c:pt>
                <c:pt idx="2">
                  <c:v>0.02</c:v>
                </c:pt>
              </c:numCache>
            </c:numRef>
          </c:val>
          <c:extLst>
            <c:ext xmlns:c16="http://schemas.microsoft.com/office/drawing/2014/chart" uri="{C3380CC4-5D6E-409C-BE32-E72D297353CC}">
              <c16:uniqueId val="{00000002-AFCF-7B49-8B95-F2232FD1A85F}"/>
            </c:ext>
          </c:extLst>
        </c:ser>
        <c:ser>
          <c:idx val="4"/>
          <c:order val="4"/>
          <c:tx>
            <c:strRef>
              <c:f>Sheet1!$F$1</c:f>
              <c:strCache>
                <c:ptCount val="1"/>
                <c:pt idx="0">
                  <c:v>Don't know/No opinion </c:v>
                </c:pt>
              </c:strCache>
            </c:strRef>
          </c:tx>
          <c:spPr>
            <a:solidFill>
              <a:srgbClr val="C5C5C5"/>
            </a:solidFill>
            <a:ln>
              <a:noFill/>
            </a:ln>
            <a:effectLst/>
          </c:spPr>
          <c:invertIfNegative val="0"/>
          <c:dLbls>
            <c:delete val="1"/>
          </c:dLbls>
          <c:cat>
            <c:strRef>
              <c:f>Sheet1!$A$2:$A$4</c:f>
              <c:strCache>
                <c:ptCount val="3"/>
                <c:pt idx="0">
                  <c:v>Traditional Medicare </c:v>
                </c:pt>
                <c:pt idx="1">
                  <c:v>Traditional Medicare and 
private Medigap policy </c:v>
                </c:pt>
                <c:pt idx="2">
                  <c:v>Medicare Advantage </c:v>
                </c:pt>
              </c:strCache>
            </c:strRef>
          </c:cat>
          <c:val>
            <c:numRef>
              <c:f>Sheet1!$F$2:$F$4</c:f>
              <c:numCache>
                <c:formatCode>0%</c:formatCode>
                <c:ptCount val="3"/>
                <c:pt idx="0">
                  <c:v>0.03</c:v>
                </c:pt>
                <c:pt idx="1">
                  <c:v>0.01</c:v>
                </c:pt>
                <c:pt idx="2">
                  <c:v>0.02</c:v>
                </c:pt>
              </c:numCache>
            </c:numRef>
          </c:val>
          <c:extLst>
            <c:ext xmlns:c16="http://schemas.microsoft.com/office/drawing/2014/chart" uri="{C3380CC4-5D6E-409C-BE32-E72D297353CC}">
              <c16:uniqueId val="{00000003-AFCF-7B49-8B95-F2232FD1A85F}"/>
            </c:ext>
          </c:extLst>
        </c:ser>
        <c:dLbls>
          <c:dLblPos val="ctr"/>
          <c:showLegendKey val="0"/>
          <c:showVal val="1"/>
          <c:showCatName val="0"/>
          <c:showSerName val="0"/>
          <c:showPercent val="0"/>
          <c:showBubbleSize val="0"/>
        </c:dLbls>
        <c:gapWidth val="15"/>
        <c:overlap val="100"/>
        <c:axId val="-1822042464"/>
        <c:axId val="-1822084848"/>
      </c:barChart>
      <c:catAx>
        <c:axId val="-18220424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sz="1400" b="0" i="0" u="none" strike="noStrike" kern="1200" baseline="0">
                <a:solidFill>
                  <a:schemeClr val="tx1">
                    <a:lumMod val="65000"/>
                    <a:lumOff val="35000"/>
                  </a:schemeClr>
                </a:solidFill>
                <a:latin typeface="+mn-lt"/>
                <a:ea typeface="+mn-ea"/>
                <a:cs typeface="+mn-cs"/>
              </a:defRPr>
            </a:pPr>
            <a:endParaRPr lang="en-US"/>
          </a:p>
        </c:txPr>
        <c:crossAx val="-1822084848"/>
        <c:crosses val="autoZero"/>
        <c:auto val="1"/>
        <c:lblAlgn val="ctr"/>
        <c:lblOffset val="100"/>
        <c:noMultiLvlLbl val="0"/>
      </c:catAx>
      <c:valAx>
        <c:axId val="-1822084848"/>
        <c:scaling>
          <c:orientation val="minMax"/>
        </c:scaling>
        <c:delete val="1"/>
        <c:axPos val="t"/>
        <c:numFmt formatCode="0%" sourceLinked="0"/>
        <c:majorTickMark val="none"/>
        <c:minorTickMark val="none"/>
        <c:tickLblPos val="nextTo"/>
        <c:crossAx val="-1822042464"/>
        <c:crosses val="autoZero"/>
        <c:crossBetween val="between"/>
      </c:valAx>
      <c:spPr>
        <a:noFill/>
        <a:ln>
          <a:noFill/>
        </a:ln>
        <a:effectLst/>
      </c:spPr>
    </c:plotArea>
    <c:legend>
      <c:legendPos val="t"/>
      <c:layout>
        <c:manualLayout>
          <c:xMode val="edge"/>
          <c:yMode val="edge"/>
          <c:x val="0.10500481758780958"/>
          <c:y val="1.430556829038997E-2"/>
          <c:w val="0.82266902551859544"/>
          <c:h val="5.50374636925803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agree</c:v>
                </c:pt>
              </c:strCache>
            </c:strRef>
          </c:tx>
          <c:spPr>
            <a:solidFill>
              <a:srgbClr val="0F6373"/>
            </a:solidFill>
            <a:ln>
              <a:noFill/>
            </a:ln>
            <a:effectLst/>
          </c:spPr>
          <c:invertIfNegative val="0"/>
          <c:dPt>
            <c:idx val="0"/>
            <c:invertIfNegative val="0"/>
            <c:bubble3D val="0"/>
            <c:spPr>
              <a:solidFill>
                <a:srgbClr val="0F6373"/>
              </a:solidFill>
              <a:ln>
                <a:noFill/>
              </a:ln>
              <a:effectLst/>
            </c:spPr>
            <c:extLst>
              <c:ext xmlns:c16="http://schemas.microsoft.com/office/drawing/2014/chart" uri="{C3380CC4-5D6E-409C-BE32-E72D297353CC}">
                <c16:uniqueId val="{00000000-4362-B84C-BBEB-2E42C182F370}"/>
              </c:ext>
            </c:extLst>
          </c:dPt>
          <c:dPt>
            <c:idx val="1"/>
            <c:invertIfNegative val="0"/>
            <c:bubble3D val="0"/>
            <c:spPr>
              <a:solidFill>
                <a:srgbClr val="0F6373"/>
              </a:solidFill>
              <a:ln>
                <a:noFill/>
              </a:ln>
              <a:effectLst/>
            </c:spPr>
            <c:extLst>
              <c:ext xmlns:c16="http://schemas.microsoft.com/office/drawing/2014/chart" uri="{C3380CC4-5D6E-409C-BE32-E72D297353CC}">
                <c16:uniqueId val="{00000001-4362-B84C-BBEB-2E42C182F370}"/>
              </c:ext>
            </c:extLst>
          </c:dPt>
          <c:dPt>
            <c:idx val="2"/>
            <c:invertIfNegative val="0"/>
            <c:bubble3D val="0"/>
            <c:spPr>
              <a:solidFill>
                <a:srgbClr val="0F6373"/>
              </a:solidFill>
              <a:ln>
                <a:noFill/>
              </a:ln>
              <a:effectLst/>
            </c:spPr>
            <c:extLst>
              <c:ext xmlns:c16="http://schemas.microsoft.com/office/drawing/2014/chart" uri="{C3380CC4-5D6E-409C-BE32-E72D297353CC}">
                <c16:uniqueId val="{00000000-4134-1041-8EC0-BBBFBB7D5C24}"/>
              </c:ext>
            </c:extLst>
          </c:dPt>
          <c:dPt>
            <c:idx val="3"/>
            <c:invertIfNegative val="0"/>
            <c:bubble3D val="0"/>
            <c:spPr>
              <a:solidFill>
                <a:srgbClr val="0F6373"/>
              </a:solidFill>
              <a:ln>
                <a:noFill/>
              </a:ln>
              <a:effectLst/>
            </c:spPr>
            <c:extLst>
              <c:ext xmlns:c16="http://schemas.microsoft.com/office/drawing/2014/chart" uri="{C3380CC4-5D6E-409C-BE32-E72D297353CC}">
                <c16:uniqueId val="{00000006-EFBA-E440-BF55-8CEE3D16420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Sheet1!$B$2:$B$4</c:f>
              <c:numCache>
                <c:formatCode>0%</c:formatCode>
                <c:ptCount val="3"/>
                <c:pt idx="0">
                  <c:v>0.18</c:v>
                </c:pt>
                <c:pt idx="1">
                  <c:v>0.31</c:v>
                </c:pt>
                <c:pt idx="2">
                  <c:v>0.41</c:v>
                </c:pt>
              </c:numCache>
            </c:numRef>
          </c:val>
          <c:extLst>
            <c:ext xmlns:c16="http://schemas.microsoft.com/office/drawing/2014/chart" uri="{C3380CC4-5D6E-409C-BE32-E72D297353CC}">
              <c16:uniqueId val="{00000000-DCEA-A748-A81E-F164FC42F20B}"/>
            </c:ext>
          </c:extLst>
        </c:ser>
        <c:ser>
          <c:idx val="1"/>
          <c:order val="1"/>
          <c:tx>
            <c:strRef>
              <c:f>Sheet1!$C$1</c:f>
              <c:strCache>
                <c:ptCount val="1"/>
                <c:pt idx="0">
                  <c:v>Somewhat agree</c:v>
                </c:pt>
              </c:strCache>
            </c:strRef>
          </c:tx>
          <c:spPr>
            <a:solidFill>
              <a:srgbClr val="00C2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Sheet1!$C$2:$C$4</c:f>
              <c:numCache>
                <c:formatCode>0%</c:formatCode>
                <c:ptCount val="3"/>
                <c:pt idx="0">
                  <c:v>0.34</c:v>
                </c:pt>
                <c:pt idx="1">
                  <c:v>0.43</c:v>
                </c:pt>
                <c:pt idx="2">
                  <c:v>0.44</c:v>
                </c:pt>
              </c:numCache>
            </c:numRef>
          </c:val>
          <c:extLst>
            <c:ext xmlns:c16="http://schemas.microsoft.com/office/drawing/2014/chart" uri="{C3380CC4-5D6E-409C-BE32-E72D297353CC}">
              <c16:uniqueId val="{00000000-AFCF-7B49-8B95-F2232FD1A85F}"/>
            </c:ext>
          </c:extLst>
        </c:ser>
        <c:ser>
          <c:idx val="2"/>
          <c:order val="2"/>
          <c:tx>
            <c:strRef>
              <c:f>Sheet1!$D$1</c:f>
              <c:strCache>
                <c:ptCount val="1"/>
                <c:pt idx="0">
                  <c:v>Somewhat disagree</c:v>
                </c:pt>
              </c:strCache>
            </c:strRef>
          </c:tx>
          <c:spPr>
            <a:solidFill>
              <a:srgbClr val="F546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Sheet1!$D$2:$D$4</c:f>
              <c:numCache>
                <c:formatCode>0%</c:formatCode>
                <c:ptCount val="3"/>
                <c:pt idx="0">
                  <c:v>0.17</c:v>
                </c:pt>
                <c:pt idx="1">
                  <c:v>0.14000000000000001</c:v>
                </c:pt>
                <c:pt idx="2">
                  <c:v>7.0000000000000007E-2</c:v>
                </c:pt>
              </c:numCache>
            </c:numRef>
          </c:val>
          <c:extLst>
            <c:ext xmlns:c16="http://schemas.microsoft.com/office/drawing/2014/chart" uri="{C3380CC4-5D6E-409C-BE32-E72D297353CC}">
              <c16:uniqueId val="{00000001-AFCF-7B49-8B95-F2232FD1A85F}"/>
            </c:ext>
          </c:extLst>
        </c:ser>
        <c:ser>
          <c:idx val="3"/>
          <c:order val="3"/>
          <c:tx>
            <c:strRef>
              <c:f>Sheet1!$E$1</c:f>
              <c:strCache>
                <c:ptCount val="1"/>
                <c:pt idx="0">
                  <c:v>Strongly disagree</c:v>
                </c:pt>
              </c:strCache>
            </c:strRef>
          </c:tx>
          <c:spPr>
            <a:solidFill>
              <a:srgbClr val="C001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AFCF-7B49-8B95-F2232FD1A85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Sheet1!$E$2:$E$4</c:f>
              <c:numCache>
                <c:formatCode>0%</c:formatCode>
                <c:ptCount val="3"/>
                <c:pt idx="0">
                  <c:v>0.15</c:v>
                </c:pt>
                <c:pt idx="1">
                  <c:v>0.05</c:v>
                </c:pt>
                <c:pt idx="2">
                  <c:v>0.03</c:v>
                </c:pt>
              </c:numCache>
            </c:numRef>
          </c:val>
          <c:extLst>
            <c:ext xmlns:c16="http://schemas.microsoft.com/office/drawing/2014/chart" uri="{C3380CC4-5D6E-409C-BE32-E72D297353CC}">
              <c16:uniqueId val="{00000002-AFCF-7B49-8B95-F2232FD1A85F}"/>
            </c:ext>
          </c:extLst>
        </c:ser>
        <c:ser>
          <c:idx val="4"/>
          <c:order val="4"/>
          <c:tx>
            <c:strRef>
              <c:f>Sheet1!$F$1</c:f>
              <c:strCache>
                <c:ptCount val="1"/>
                <c:pt idx="0">
                  <c:v>Don't know/No opinion </c:v>
                </c:pt>
              </c:strCache>
            </c:strRef>
          </c:tx>
          <c:spPr>
            <a:solidFill>
              <a:srgbClr val="C5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Sheet1!$F$2:$F$4</c:f>
              <c:numCache>
                <c:formatCode>0%</c:formatCode>
                <c:ptCount val="3"/>
                <c:pt idx="0">
                  <c:v>0.17</c:v>
                </c:pt>
                <c:pt idx="1">
                  <c:v>0.06</c:v>
                </c:pt>
                <c:pt idx="2">
                  <c:v>0.05</c:v>
                </c:pt>
              </c:numCache>
            </c:numRef>
          </c:val>
          <c:extLst>
            <c:ext xmlns:c16="http://schemas.microsoft.com/office/drawing/2014/chart" uri="{C3380CC4-5D6E-409C-BE32-E72D297353CC}">
              <c16:uniqueId val="{00000003-AFCF-7B49-8B95-F2232FD1A85F}"/>
            </c:ext>
          </c:extLst>
        </c:ser>
        <c:dLbls>
          <c:dLblPos val="ctr"/>
          <c:showLegendKey val="0"/>
          <c:showVal val="1"/>
          <c:showCatName val="0"/>
          <c:showSerName val="0"/>
          <c:showPercent val="0"/>
          <c:showBubbleSize val="0"/>
        </c:dLbls>
        <c:gapWidth val="15"/>
        <c:overlap val="100"/>
        <c:axId val="-1822042464"/>
        <c:axId val="-1822084848"/>
      </c:barChart>
      <c:catAx>
        <c:axId val="-18220424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sz="1400" b="0" i="0" u="none" strike="noStrike" kern="1200" baseline="0">
                <a:solidFill>
                  <a:schemeClr val="tx1">
                    <a:lumMod val="65000"/>
                    <a:lumOff val="35000"/>
                  </a:schemeClr>
                </a:solidFill>
                <a:latin typeface="+mn-lt"/>
                <a:ea typeface="+mn-ea"/>
                <a:cs typeface="+mn-cs"/>
              </a:defRPr>
            </a:pPr>
            <a:endParaRPr lang="en-US"/>
          </a:p>
        </c:txPr>
        <c:crossAx val="-1822084848"/>
        <c:crosses val="autoZero"/>
        <c:auto val="1"/>
        <c:lblAlgn val="ctr"/>
        <c:lblOffset val="100"/>
        <c:noMultiLvlLbl val="0"/>
      </c:catAx>
      <c:valAx>
        <c:axId val="-1822084848"/>
        <c:scaling>
          <c:orientation val="minMax"/>
        </c:scaling>
        <c:delete val="1"/>
        <c:axPos val="t"/>
        <c:numFmt formatCode="0%" sourceLinked="0"/>
        <c:majorTickMark val="none"/>
        <c:minorTickMark val="none"/>
        <c:tickLblPos val="nextTo"/>
        <c:crossAx val="-1822042464"/>
        <c:crosses val="autoZero"/>
        <c:crossBetween val="between"/>
      </c:valAx>
      <c:spPr>
        <a:noFill/>
        <a:ln>
          <a:noFill/>
        </a:ln>
        <a:effectLst/>
      </c:spPr>
    </c:plotArea>
    <c:legend>
      <c:legendPos val="t"/>
      <c:layout>
        <c:manualLayout>
          <c:xMode val="edge"/>
          <c:yMode val="edge"/>
          <c:x val="0.10500481758780958"/>
          <c:y val="1.430556829038997E-2"/>
          <c:w val="0.89499518241219045"/>
          <c:h val="5.50374636925803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rgbClr val="0DD6CC"/>
            </a:solidFill>
            <a:ln>
              <a:noFill/>
            </a:ln>
            <a:effectLst/>
          </c:spPr>
          <c:invertIfNegative val="0"/>
          <c:dPt>
            <c:idx val="0"/>
            <c:invertIfNegative val="0"/>
            <c:bubble3D val="0"/>
            <c:spPr>
              <a:solidFill>
                <a:srgbClr val="0DD6CC"/>
              </a:solidFill>
              <a:ln>
                <a:noFill/>
              </a:ln>
              <a:effectLst/>
            </c:spPr>
            <c:extLst>
              <c:ext xmlns:c16="http://schemas.microsoft.com/office/drawing/2014/chart" uri="{C3380CC4-5D6E-409C-BE32-E72D297353CC}">
                <c16:uniqueId val="{00000000-4362-B84C-BBEB-2E42C182F370}"/>
              </c:ext>
            </c:extLst>
          </c:dPt>
          <c:dPt>
            <c:idx val="1"/>
            <c:invertIfNegative val="0"/>
            <c:bubble3D val="0"/>
            <c:spPr>
              <a:solidFill>
                <a:srgbClr val="0DD6CC"/>
              </a:solidFill>
              <a:ln>
                <a:noFill/>
              </a:ln>
              <a:effectLst/>
            </c:spPr>
            <c:extLst>
              <c:ext xmlns:c16="http://schemas.microsoft.com/office/drawing/2014/chart" uri="{C3380CC4-5D6E-409C-BE32-E72D297353CC}">
                <c16:uniqueId val="{00000001-4362-B84C-BBEB-2E42C182F370}"/>
              </c:ext>
            </c:extLst>
          </c:dPt>
          <c:dPt>
            <c:idx val="2"/>
            <c:invertIfNegative val="0"/>
            <c:bubble3D val="0"/>
            <c:spPr>
              <a:solidFill>
                <a:srgbClr val="0DD6CC"/>
              </a:solidFill>
              <a:ln>
                <a:noFill/>
              </a:ln>
              <a:effectLst/>
            </c:spPr>
            <c:extLst>
              <c:ext xmlns:c16="http://schemas.microsoft.com/office/drawing/2014/chart" uri="{C3380CC4-5D6E-409C-BE32-E72D297353CC}">
                <c16:uniqueId val="{00000000-4134-1041-8EC0-BBBFBB7D5C24}"/>
              </c:ext>
            </c:extLst>
          </c:dPt>
          <c:dPt>
            <c:idx val="3"/>
            <c:invertIfNegative val="0"/>
            <c:bubble3D val="0"/>
            <c:spPr>
              <a:solidFill>
                <a:srgbClr val="0DD6CC"/>
              </a:solidFill>
              <a:ln>
                <a:noFill/>
              </a:ln>
              <a:effectLst/>
            </c:spPr>
            <c:extLst>
              <c:ext xmlns:c16="http://schemas.microsoft.com/office/drawing/2014/chart" uri="{C3380CC4-5D6E-409C-BE32-E72D297353CC}">
                <c16:uniqueId val="{00000006-EFBA-E440-BF55-8CEE3D16420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Sheet1!$B$2:$B$4</c:f>
              <c:numCache>
                <c:formatCode>0%</c:formatCode>
                <c:ptCount val="3"/>
                <c:pt idx="0">
                  <c:v>0.34</c:v>
                </c:pt>
                <c:pt idx="1">
                  <c:v>0.56999999999999995</c:v>
                </c:pt>
                <c:pt idx="2">
                  <c:v>0.64</c:v>
                </c:pt>
              </c:numCache>
            </c:numRef>
          </c:val>
          <c:extLst>
            <c:ext xmlns:c16="http://schemas.microsoft.com/office/drawing/2014/chart" uri="{C3380CC4-5D6E-409C-BE32-E72D297353CC}">
              <c16:uniqueId val="{00000000-DCEA-A748-A81E-F164FC42F20B}"/>
            </c:ext>
          </c:extLst>
        </c:ser>
        <c:ser>
          <c:idx val="1"/>
          <c:order val="1"/>
          <c:tx>
            <c:strRef>
              <c:f>Sheet1!$C$1</c:f>
              <c:strCache>
                <c:ptCount val="1"/>
                <c:pt idx="0">
                  <c:v>No </c:v>
                </c:pt>
              </c:strCache>
            </c:strRef>
          </c:tx>
          <c:spPr>
            <a:solidFill>
              <a:srgbClr val="F5464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Traditional Medicare </c:v>
                </c:pt>
                <c:pt idx="1">
                  <c:v>Traditional Medicare and 
private Medigap policy </c:v>
                </c:pt>
                <c:pt idx="2">
                  <c:v>Medicare Advantage </c:v>
                </c:pt>
              </c:strCache>
            </c:strRef>
          </c:cat>
          <c:val>
            <c:numRef>
              <c:f>Sheet1!$C$2:$C$4</c:f>
              <c:numCache>
                <c:formatCode>0%</c:formatCode>
                <c:ptCount val="3"/>
                <c:pt idx="0">
                  <c:v>0.66</c:v>
                </c:pt>
                <c:pt idx="1">
                  <c:v>0.43</c:v>
                </c:pt>
                <c:pt idx="2">
                  <c:v>0.36</c:v>
                </c:pt>
              </c:numCache>
            </c:numRef>
          </c:val>
          <c:extLst>
            <c:ext xmlns:c16="http://schemas.microsoft.com/office/drawing/2014/chart" uri="{C3380CC4-5D6E-409C-BE32-E72D297353CC}">
              <c16:uniqueId val="{00000000-AFCF-7B49-8B95-F2232FD1A85F}"/>
            </c:ext>
          </c:extLst>
        </c:ser>
        <c:dLbls>
          <c:dLblPos val="ctr"/>
          <c:showLegendKey val="0"/>
          <c:showVal val="1"/>
          <c:showCatName val="0"/>
          <c:showSerName val="0"/>
          <c:showPercent val="0"/>
          <c:showBubbleSize val="0"/>
        </c:dLbls>
        <c:gapWidth val="15"/>
        <c:overlap val="100"/>
        <c:axId val="-1822042464"/>
        <c:axId val="-1822084848"/>
      </c:barChart>
      <c:catAx>
        <c:axId val="-18220424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sz="1400" b="0" i="0" u="none" strike="noStrike" kern="1200" baseline="0">
                <a:solidFill>
                  <a:schemeClr val="tx1">
                    <a:lumMod val="65000"/>
                    <a:lumOff val="35000"/>
                  </a:schemeClr>
                </a:solidFill>
                <a:latin typeface="+mn-lt"/>
                <a:ea typeface="+mn-ea"/>
                <a:cs typeface="+mn-cs"/>
              </a:defRPr>
            </a:pPr>
            <a:endParaRPr lang="en-US"/>
          </a:p>
        </c:txPr>
        <c:crossAx val="-1822084848"/>
        <c:crosses val="autoZero"/>
        <c:auto val="1"/>
        <c:lblAlgn val="ctr"/>
        <c:lblOffset val="100"/>
        <c:noMultiLvlLbl val="0"/>
      </c:catAx>
      <c:valAx>
        <c:axId val="-1822084848"/>
        <c:scaling>
          <c:orientation val="minMax"/>
        </c:scaling>
        <c:delete val="1"/>
        <c:axPos val="t"/>
        <c:numFmt formatCode="0%" sourceLinked="0"/>
        <c:majorTickMark val="none"/>
        <c:minorTickMark val="none"/>
        <c:tickLblPos val="nextTo"/>
        <c:crossAx val="-1822042464"/>
        <c:crosses val="autoZero"/>
        <c:crossBetween val="between"/>
      </c:valAx>
      <c:spPr>
        <a:noFill/>
        <a:ln>
          <a:noFill/>
        </a:ln>
        <a:effectLst/>
      </c:spPr>
    </c:plotArea>
    <c:legend>
      <c:legendPos val="t"/>
      <c:layout>
        <c:manualLayout>
          <c:xMode val="edge"/>
          <c:yMode val="edge"/>
          <c:x val="0.28176666407015177"/>
          <c:y val="5.7222273161559875E-3"/>
          <c:w val="0.58075863148225215"/>
          <c:h val="5.50374636925803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FFCB5-AE58-6C42-9A04-515DE8056A3B}" type="datetimeFigureOut">
              <a:rPr lang="en-US" smtClean="0"/>
              <a:t>10/1/2018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27247-A27C-BE4E-B9CB-A15C99F145DD}" type="slidenum">
              <a:rPr lang="en-US" smtClean="0"/>
              <a:t>‹#›</a:t>
            </a:fld>
            <a:endParaRPr lang="en-US"/>
          </a:p>
        </p:txBody>
      </p:sp>
    </p:spTree>
    <p:extLst>
      <p:ext uri="{BB962C8B-B14F-4D97-AF65-F5344CB8AC3E}">
        <p14:creationId xmlns:p14="http://schemas.microsoft.com/office/powerpoint/2010/main" val="17169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18" Type="http://schemas.openxmlformats.org/officeDocument/2006/relationships/image" Target="../media/image19.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emf"/><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Slide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EF4210-CE47-4494-AF98-DFDB8EC80338}"/>
              </a:ext>
            </a:extLst>
          </p:cNvPr>
          <p:cNvSpPr>
            <a:spLocks noGrp="1"/>
          </p:cNvSpPr>
          <p:nvPr>
            <p:ph type="body" sz="quarter" idx="11" hasCustomPrompt="1"/>
          </p:nvPr>
        </p:nvSpPr>
        <p:spPr>
          <a:xfrm>
            <a:off x="7981575" y="4650726"/>
            <a:ext cx="2235200" cy="473075"/>
          </a:xfrm>
          <a:solidFill>
            <a:schemeClr val="accent3"/>
          </a:solidFill>
          <a:ln>
            <a:noFill/>
          </a:ln>
        </p:spPr>
        <p:txBody>
          <a:bodyPr anchor="ctr" anchorCtr="0">
            <a:normAutofit/>
          </a:bodyPr>
          <a:lstStyle>
            <a:lvl1pPr algn="ctr">
              <a:defRPr sz="1300">
                <a:solidFill>
                  <a:schemeClr val="tx1"/>
                </a:solidFill>
              </a:defRPr>
            </a:lvl1pPr>
          </a:lstStyle>
          <a:p>
            <a:pPr lvl="0"/>
            <a:r>
              <a:rPr lang="en-US" dirty="0"/>
              <a:t>MONTH, DAY, YEAR</a:t>
            </a:r>
          </a:p>
        </p:txBody>
      </p:sp>
      <p:sp>
        <p:nvSpPr>
          <p:cNvPr id="2" name="TextBox 1">
            <a:extLst>
              <a:ext uri="{FF2B5EF4-FFF2-40B4-BE49-F238E27FC236}">
                <a16:creationId xmlns:a16="http://schemas.microsoft.com/office/drawing/2014/main" id="{0B81BD6B-82EE-864C-BC45-6F1CAF97DEEF}"/>
              </a:ext>
            </a:extLst>
          </p:cNvPr>
          <p:cNvSpPr txBox="1"/>
          <p:nvPr/>
        </p:nvSpPr>
        <p:spPr>
          <a:xfrm>
            <a:off x="-193043" y="-885575"/>
            <a:ext cx="1125308" cy="646331"/>
          </a:xfrm>
          <a:prstGeom prst="rect">
            <a:avLst/>
          </a:prstGeom>
          <a:noFill/>
        </p:spPr>
        <p:txBody>
          <a:bodyPr wrap="none" rtlCol="0">
            <a:spAutoFit/>
          </a:bodyPr>
          <a:lstStyle/>
          <a:p>
            <a:r>
              <a:rPr lang="en-US" sz="3600" b="1" dirty="0"/>
              <a:t>Title</a:t>
            </a:r>
          </a:p>
        </p:txBody>
      </p:sp>
      <p:sp>
        <p:nvSpPr>
          <p:cNvPr id="8" name="Subtitle 2">
            <a:extLst>
              <a:ext uri="{FF2B5EF4-FFF2-40B4-BE49-F238E27FC236}">
                <a16:creationId xmlns:a16="http://schemas.microsoft.com/office/drawing/2014/main" id="{0E713ADB-87FE-FF45-8B1B-3C281B4B2EEA}"/>
              </a:ext>
            </a:extLst>
          </p:cNvPr>
          <p:cNvSpPr>
            <a:spLocks noGrp="1"/>
          </p:cNvSpPr>
          <p:nvPr>
            <p:ph type="subTitle" idx="1" hasCustomPrompt="1"/>
          </p:nvPr>
        </p:nvSpPr>
        <p:spPr>
          <a:xfrm>
            <a:off x="7276822" y="3352801"/>
            <a:ext cx="3644706" cy="296910"/>
          </a:xfrm>
        </p:spPr>
        <p:txBody>
          <a:bodyPr lIns="0" tIns="0" rIns="0" bIns="0" anchor="b" anchorCtr="0">
            <a:noAutofit/>
          </a:bodyPr>
          <a:lstStyle>
            <a:lvl1pPr marL="0" indent="0" algn="ctr">
              <a:buNone/>
              <a:defRPr sz="1300" b="1" cap="all" spc="1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REPORT NAME</a:t>
            </a:r>
          </a:p>
        </p:txBody>
      </p:sp>
      <p:sp>
        <p:nvSpPr>
          <p:cNvPr id="9" name="Title 1">
            <a:extLst>
              <a:ext uri="{FF2B5EF4-FFF2-40B4-BE49-F238E27FC236}">
                <a16:creationId xmlns:a16="http://schemas.microsoft.com/office/drawing/2014/main" id="{0B0AF26A-AF05-1344-A12F-2091A1BB5176}"/>
              </a:ext>
            </a:extLst>
          </p:cNvPr>
          <p:cNvSpPr>
            <a:spLocks noGrp="1"/>
          </p:cNvSpPr>
          <p:nvPr>
            <p:ph type="ctrTitle" hasCustomPrompt="1"/>
          </p:nvPr>
        </p:nvSpPr>
        <p:spPr>
          <a:xfrm>
            <a:off x="6364224" y="2834640"/>
            <a:ext cx="5469902" cy="511082"/>
          </a:xfrm>
        </p:spPr>
        <p:txBody>
          <a:bodyPr lIns="0" tIns="0" rIns="0" bIns="0" anchor="t">
            <a:noAutofit/>
          </a:bodyPr>
          <a:lstStyle>
            <a:lvl1pPr algn="ctr">
              <a:defRPr sz="3700" b="1" cap="none" spc="0" baseline="0">
                <a:solidFill>
                  <a:schemeClr val="tx1"/>
                </a:solidFill>
              </a:defRPr>
            </a:lvl1pPr>
          </a:lstStyle>
          <a:p>
            <a:r>
              <a:rPr lang="en-US" dirty="0"/>
              <a:t>Brand Name</a:t>
            </a:r>
          </a:p>
        </p:txBody>
      </p:sp>
      <p:sp>
        <p:nvSpPr>
          <p:cNvPr id="4" name="Picture Placeholder 3"/>
          <p:cNvSpPr>
            <a:spLocks noGrp="1"/>
          </p:cNvSpPr>
          <p:nvPr>
            <p:ph type="pic" sz="quarter" idx="10"/>
          </p:nvPr>
        </p:nvSpPr>
        <p:spPr>
          <a:xfrm>
            <a:off x="0" y="0"/>
            <a:ext cx="5868988" cy="6858000"/>
          </a:xfrm>
        </p:spPr>
        <p:txBody>
          <a:bodyPr/>
          <a:lstStyle/>
          <a:p>
            <a:r>
              <a:rPr lang="en-US"/>
              <a:t>Click icon to add picture</a:t>
            </a:r>
            <a:endParaRPr lang="en-US" dirty="0"/>
          </a:p>
        </p:txBody>
      </p:sp>
      <p:pic>
        <p:nvPicPr>
          <p:cNvPr id="11" name="Picture 10">
            <a:extLst>
              <a:ext uri="{FF2B5EF4-FFF2-40B4-BE49-F238E27FC236}">
                <a16:creationId xmlns:a16="http://schemas.microsoft.com/office/drawing/2014/main" id="{328C8D4E-94A7-7E40-A33B-435CE50FD7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97325" y="1315600"/>
            <a:ext cx="2196227" cy="180669"/>
          </a:xfrm>
          <a:prstGeom prst="rect">
            <a:avLst/>
          </a:prstGeom>
        </p:spPr>
      </p:pic>
      <p:pic>
        <p:nvPicPr>
          <p:cNvPr id="12" name="Picture 11">
            <a:extLst>
              <a:ext uri="{FF2B5EF4-FFF2-40B4-BE49-F238E27FC236}">
                <a16:creationId xmlns:a16="http://schemas.microsoft.com/office/drawing/2014/main" id="{9BB4E253-1666-4602-BB94-A89EAD7B34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117" r="10680"/>
          <a:stretch/>
        </p:blipFill>
        <p:spPr>
          <a:xfrm>
            <a:off x="0" y="0"/>
            <a:ext cx="6209211" cy="6858000"/>
          </a:xfrm>
          <a:prstGeom prst="rect">
            <a:avLst/>
          </a:prstGeom>
        </p:spPr>
      </p:pic>
    </p:spTree>
    <p:extLst>
      <p:ext uri="{BB962C8B-B14F-4D97-AF65-F5344CB8AC3E}">
        <p14:creationId xmlns:p14="http://schemas.microsoft.com/office/powerpoint/2010/main" val="327080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_8">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id="{F30E3420-1F3D-41DB-986D-5A147E8F8493}"/>
              </a:ext>
            </a:extLst>
          </p:cNvPr>
          <p:cNvSpPr>
            <a:spLocks noGrp="1"/>
          </p:cNvSpPr>
          <p:nvPr>
            <p:ph type="body" sz="quarter" idx="23"/>
          </p:nvPr>
        </p:nvSpPr>
        <p:spPr>
          <a:xfrm>
            <a:off x="3502152" y="2308284"/>
            <a:ext cx="3977640"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Text Placeholder 8">
            <a:extLst>
              <a:ext uri="{FF2B5EF4-FFF2-40B4-BE49-F238E27FC236}">
                <a16:creationId xmlns:a16="http://schemas.microsoft.com/office/drawing/2014/main" id="{D4A4B27F-8D52-4580-B41E-5276AF847ABA}"/>
              </a:ext>
            </a:extLst>
          </p:cNvPr>
          <p:cNvSpPr>
            <a:spLocks noGrp="1"/>
          </p:cNvSpPr>
          <p:nvPr>
            <p:ph type="body" sz="quarter" idx="13" hasCustomPrompt="1"/>
          </p:nvPr>
        </p:nvSpPr>
        <p:spPr>
          <a:xfrm>
            <a:off x="4961434"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id="{106582B9-B4F5-45B6-8F77-C18B87950B02}"/>
              </a:ext>
            </a:extLst>
          </p:cNvPr>
          <p:cNvSpPr>
            <a:spLocks noGrp="1"/>
          </p:cNvSpPr>
          <p:nvPr>
            <p:ph type="body" sz="quarter" idx="17" hasCustomPrompt="1"/>
          </p:nvPr>
        </p:nvSpPr>
        <p:spPr>
          <a:xfrm>
            <a:off x="4106794"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id="{08605A2E-13A8-4385-A241-297F651852FE}"/>
              </a:ext>
            </a:extLst>
          </p:cNvPr>
          <p:cNvSpPr>
            <a:spLocks noGrp="1"/>
          </p:cNvSpPr>
          <p:nvPr>
            <p:ph type="body" sz="quarter" idx="18" hasCustomPrompt="1"/>
          </p:nvPr>
        </p:nvSpPr>
        <p:spPr>
          <a:xfrm>
            <a:off x="4106794" y="130421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Text Placeholder 8">
            <a:extLst>
              <a:ext uri="{FF2B5EF4-FFF2-40B4-BE49-F238E27FC236}">
                <a16:creationId xmlns:a16="http://schemas.microsoft.com/office/drawing/2014/main" id="{9E19F05D-68F8-4963-AA02-07349352D60E}"/>
              </a:ext>
            </a:extLst>
          </p:cNvPr>
          <p:cNvSpPr>
            <a:spLocks noGrp="1"/>
          </p:cNvSpPr>
          <p:nvPr>
            <p:ph type="body" sz="quarter" idx="21" hasCustomPrompt="1"/>
          </p:nvPr>
        </p:nvSpPr>
        <p:spPr>
          <a:xfrm>
            <a:off x="4966329"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Text Placeholder 8">
            <a:extLst>
              <a:ext uri="{FF2B5EF4-FFF2-40B4-BE49-F238E27FC236}">
                <a16:creationId xmlns:a16="http://schemas.microsoft.com/office/drawing/2014/main" id="{4CEBACE6-897C-48EA-BB3E-32C2825C2454}"/>
              </a:ext>
            </a:extLst>
          </p:cNvPr>
          <p:cNvSpPr>
            <a:spLocks noGrp="1"/>
          </p:cNvSpPr>
          <p:nvPr>
            <p:ph type="body" sz="quarter" idx="24" hasCustomPrompt="1"/>
          </p:nvPr>
        </p:nvSpPr>
        <p:spPr>
          <a:xfrm>
            <a:off x="4966329"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id="{4393B467-4086-489A-840D-0DD9C83ECFAF}"/>
              </a:ext>
            </a:extLst>
          </p:cNvPr>
          <p:cNvSpPr>
            <a:spLocks noGrp="1"/>
          </p:cNvSpPr>
          <p:nvPr>
            <p:ph type="body" sz="quarter" idx="25" hasCustomPrompt="1"/>
          </p:nvPr>
        </p:nvSpPr>
        <p:spPr>
          <a:xfrm>
            <a:off x="4097650"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Text Placeholder 8">
            <a:extLst>
              <a:ext uri="{FF2B5EF4-FFF2-40B4-BE49-F238E27FC236}">
                <a16:creationId xmlns:a16="http://schemas.microsoft.com/office/drawing/2014/main" id="{16228A2C-37AD-4F35-B933-154C188F4BB7}"/>
              </a:ext>
            </a:extLst>
          </p:cNvPr>
          <p:cNvSpPr>
            <a:spLocks noGrp="1"/>
          </p:cNvSpPr>
          <p:nvPr>
            <p:ph type="body" sz="quarter" idx="26" hasCustomPrompt="1"/>
          </p:nvPr>
        </p:nvSpPr>
        <p:spPr>
          <a:xfrm>
            <a:off x="4971224"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Text Placeholder 8">
            <a:extLst>
              <a:ext uri="{FF2B5EF4-FFF2-40B4-BE49-F238E27FC236}">
                <a16:creationId xmlns:a16="http://schemas.microsoft.com/office/drawing/2014/main" id="{C70D08F2-78C8-4599-A577-AB1CC9BC86FF}"/>
              </a:ext>
            </a:extLst>
          </p:cNvPr>
          <p:cNvSpPr>
            <a:spLocks noGrp="1"/>
          </p:cNvSpPr>
          <p:nvPr>
            <p:ph type="body" sz="quarter" idx="27" hasCustomPrompt="1"/>
          </p:nvPr>
        </p:nvSpPr>
        <p:spPr>
          <a:xfrm>
            <a:off x="4971224"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Text Placeholder 8">
            <a:extLst>
              <a:ext uri="{FF2B5EF4-FFF2-40B4-BE49-F238E27FC236}">
                <a16:creationId xmlns:a16="http://schemas.microsoft.com/office/drawing/2014/main" id="{9D6A8000-BB7B-48E9-AA5D-B2B36103CCCE}"/>
              </a:ext>
            </a:extLst>
          </p:cNvPr>
          <p:cNvSpPr>
            <a:spLocks noGrp="1"/>
          </p:cNvSpPr>
          <p:nvPr>
            <p:ph type="body" sz="quarter" idx="28" hasCustomPrompt="1"/>
          </p:nvPr>
        </p:nvSpPr>
        <p:spPr>
          <a:xfrm>
            <a:off x="4976119"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id="{63D0FE85-3112-4F6D-B4EC-38F57DA9645C}"/>
              </a:ext>
            </a:extLst>
          </p:cNvPr>
          <p:cNvSpPr>
            <a:spLocks noGrp="1"/>
          </p:cNvSpPr>
          <p:nvPr>
            <p:ph type="body" sz="quarter" idx="29" hasCustomPrompt="1"/>
          </p:nvPr>
        </p:nvSpPr>
        <p:spPr>
          <a:xfrm>
            <a:off x="4106794"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1" name="Text Placeholder 8">
            <a:extLst>
              <a:ext uri="{FF2B5EF4-FFF2-40B4-BE49-F238E27FC236}">
                <a16:creationId xmlns:a16="http://schemas.microsoft.com/office/drawing/2014/main" id="{F2718CF8-32A0-494F-B565-2F089FD59BE1}"/>
              </a:ext>
            </a:extLst>
          </p:cNvPr>
          <p:cNvSpPr>
            <a:spLocks noGrp="1"/>
          </p:cNvSpPr>
          <p:nvPr>
            <p:ph type="body" sz="quarter" idx="30" hasCustomPrompt="1"/>
          </p:nvPr>
        </p:nvSpPr>
        <p:spPr>
          <a:xfrm>
            <a:off x="4971224"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2" name="Text Placeholder 8">
            <a:extLst>
              <a:ext uri="{FF2B5EF4-FFF2-40B4-BE49-F238E27FC236}">
                <a16:creationId xmlns:a16="http://schemas.microsoft.com/office/drawing/2014/main" id="{62A7B6E0-42FD-469A-8C36-05EBE971E195}"/>
              </a:ext>
            </a:extLst>
          </p:cNvPr>
          <p:cNvSpPr>
            <a:spLocks noGrp="1"/>
          </p:cNvSpPr>
          <p:nvPr>
            <p:ph type="body" sz="quarter" idx="31" hasCustomPrompt="1"/>
          </p:nvPr>
        </p:nvSpPr>
        <p:spPr>
          <a:xfrm>
            <a:off x="4976119"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23" name="Text Placeholder 8">
            <a:extLst>
              <a:ext uri="{FF2B5EF4-FFF2-40B4-BE49-F238E27FC236}">
                <a16:creationId xmlns:a16="http://schemas.microsoft.com/office/drawing/2014/main" id="{4D8EEDC1-AFCC-4726-8DB9-A5B82B7E4E5B}"/>
              </a:ext>
            </a:extLst>
          </p:cNvPr>
          <p:cNvSpPr>
            <a:spLocks noGrp="1"/>
          </p:cNvSpPr>
          <p:nvPr>
            <p:ph type="body" sz="quarter" idx="32" hasCustomPrompt="1"/>
          </p:nvPr>
        </p:nvSpPr>
        <p:spPr>
          <a:xfrm>
            <a:off x="8871280"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4" name="Text Placeholder 8">
            <a:extLst>
              <a:ext uri="{FF2B5EF4-FFF2-40B4-BE49-F238E27FC236}">
                <a16:creationId xmlns:a16="http://schemas.microsoft.com/office/drawing/2014/main" id="{CFF50C09-591F-49DA-8BEB-AC8A3603911D}"/>
              </a:ext>
            </a:extLst>
          </p:cNvPr>
          <p:cNvSpPr>
            <a:spLocks noGrp="1"/>
          </p:cNvSpPr>
          <p:nvPr>
            <p:ph type="body" sz="quarter" idx="33" hasCustomPrompt="1"/>
          </p:nvPr>
        </p:nvSpPr>
        <p:spPr>
          <a:xfrm>
            <a:off x="8016640"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5" name="Text Placeholder 8">
            <a:extLst>
              <a:ext uri="{FF2B5EF4-FFF2-40B4-BE49-F238E27FC236}">
                <a16:creationId xmlns:a16="http://schemas.microsoft.com/office/drawing/2014/main" id="{D79BC7C3-ECB9-4F4B-BA0C-7E989CAF3B1B}"/>
              </a:ext>
            </a:extLst>
          </p:cNvPr>
          <p:cNvSpPr>
            <a:spLocks noGrp="1"/>
          </p:cNvSpPr>
          <p:nvPr>
            <p:ph type="body" sz="quarter" idx="34" hasCustomPrompt="1"/>
          </p:nvPr>
        </p:nvSpPr>
        <p:spPr>
          <a:xfrm>
            <a:off x="8016640" y="130421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6" name="Text Placeholder 8">
            <a:extLst>
              <a:ext uri="{FF2B5EF4-FFF2-40B4-BE49-F238E27FC236}">
                <a16:creationId xmlns:a16="http://schemas.microsoft.com/office/drawing/2014/main" id="{6B90E26C-F526-41DB-AA3B-87635F75844F}"/>
              </a:ext>
            </a:extLst>
          </p:cNvPr>
          <p:cNvSpPr>
            <a:spLocks noGrp="1"/>
          </p:cNvSpPr>
          <p:nvPr>
            <p:ph type="body" sz="quarter" idx="35" hasCustomPrompt="1"/>
          </p:nvPr>
        </p:nvSpPr>
        <p:spPr>
          <a:xfrm>
            <a:off x="8876175"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27" name="Text Placeholder 8">
            <a:extLst>
              <a:ext uri="{FF2B5EF4-FFF2-40B4-BE49-F238E27FC236}">
                <a16:creationId xmlns:a16="http://schemas.microsoft.com/office/drawing/2014/main" id="{3068EFE0-D487-4D22-AE39-6C59872F69E7}"/>
              </a:ext>
            </a:extLst>
          </p:cNvPr>
          <p:cNvSpPr>
            <a:spLocks noGrp="1"/>
          </p:cNvSpPr>
          <p:nvPr>
            <p:ph type="body" sz="quarter" idx="36" hasCustomPrompt="1"/>
          </p:nvPr>
        </p:nvSpPr>
        <p:spPr>
          <a:xfrm>
            <a:off x="8876175"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8" name="Text Placeholder 8">
            <a:extLst>
              <a:ext uri="{FF2B5EF4-FFF2-40B4-BE49-F238E27FC236}">
                <a16:creationId xmlns:a16="http://schemas.microsoft.com/office/drawing/2014/main" id="{D6A2A80D-7DEE-4B6F-9C66-842589D6D8CE}"/>
              </a:ext>
            </a:extLst>
          </p:cNvPr>
          <p:cNvSpPr>
            <a:spLocks noGrp="1"/>
          </p:cNvSpPr>
          <p:nvPr>
            <p:ph type="body" sz="quarter" idx="37" hasCustomPrompt="1"/>
          </p:nvPr>
        </p:nvSpPr>
        <p:spPr>
          <a:xfrm>
            <a:off x="8007496"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9" name="Text Placeholder 8">
            <a:extLst>
              <a:ext uri="{FF2B5EF4-FFF2-40B4-BE49-F238E27FC236}">
                <a16:creationId xmlns:a16="http://schemas.microsoft.com/office/drawing/2014/main" id="{0F813E30-DE1A-4C0E-AEDE-26ABCA24804A}"/>
              </a:ext>
            </a:extLst>
          </p:cNvPr>
          <p:cNvSpPr>
            <a:spLocks noGrp="1"/>
          </p:cNvSpPr>
          <p:nvPr>
            <p:ph type="body" sz="quarter" idx="38" hasCustomPrompt="1"/>
          </p:nvPr>
        </p:nvSpPr>
        <p:spPr>
          <a:xfrm>
            <a:off x="8881070"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30" name="Text Placeholder 8">
            <a:extLst>
              <a:ext uri="{FF2B5EF4-FFF2-40B4-BE49-F238E27FC236}">
                <a16:creationId xmlns:a16="http://schemas.microsoft.com/office/drawing/2014/main" id="{37E49BB7-AEEE-4EC0-B31C-7DF791143540}"/>
              </a:ext>
            </a:extLst>
          </p:cNvPr>
          <p:cNvSpPr>
            <a:spLocks noGrp="1"/>
          </p:cNvSpPr>
          <p:nvPr>
            <p:ph type="body" sz="quarter" idx="39" hasCustomPrompt="1"/>
          </p:nvPr>
        </p:nvSpPr>
        <p:spPr>
          <a:xfrm>
            <a:off x="8881070"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1" name="Text Placeholder 8">
            <a:extLst>
              <a:ext uri="{FF2B5EF4-FFF2-40B4-BE49-F238E27FC236}">
                <a16:creationId xmlns:a16="http://schemas.microsoft.com/office/drawing/2014/main" id="{D7FEE200-653F-4BB5-88AC-144E50F6383A}"/>
              </a:ext>
            </a:extLst>
          </p:cNvPr>
          <p:cNvSpPr>
            <a:spLocks noGrp="1"/>
          </p:cNvSpPr>
          <p:nvPr>
            <p:ph type="body" sz="quarter" idx="40" hasCustomPrompt="1"/>
          </p:nvPr>
        </p:nvSpPr>
        <p:spPr>
          <a:xfrm>
            <a:off x="8885965"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32" name="Text Placeholder 8">
            <a:extLst>
              <a:ext uri="{FF2B5EF4-FFF2-40B4-BE49-F238E27FC236}">
                <a16:creationId xmlns:a16="http://schemas.microsoft.com/office/drawing/2014/main" id="{F10BE099-B01A-4A3C-B690-97E52BC66853}"/>
              </a:ext>
            </a:extLst>
          </p:cNvPr>
          <p:cNvSpPr>
            <a:spLocks noGrp="1"/>
          </p:cNvSpPr>
          <p:nvPr>
            <p:ph type="body" sz="quarter" idx="41" hasCustomPrompt="1"/>
          </p:nvPr>
        </p:nvSpPr>
        <p:spPr>
          <a:xfrm>
            <a:off x="8016640"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3" name="Text Placeholder 8">
            <a:extLst>
              <a:ext uri="{FF2B5EF4-FFF2-40B4-BE49-F238E27FC236}">
                <a16:creationId xmlns:a16="http://schemas.microsoft.com/office/drawing/2014/main" id="{B8F4A8EA-4298-4ED0-903F-20D49E37D0B2}"/>
              </a:ext>
            </a:extLst>
          </p:cNvPr>
          <p:cNvSpPr>
            <a:spLocks noGrp="1"/>
          </p:cNvSpPr>
          <p:nvPr>
            <p:ph type="body" sz="quarter" idx="42" hasCustomPrompt="1"/>
          </p:nvPr>
        </p:nvSpPr>
        <p:spPr>
          <a:xfrm>
            <a:off x="8881070"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5" name="Text Placeholder 8">
            <a:extLst>
              <a:ext uri="{FF2B5EF4-FFF2-40B4-BE49-F238E27FC236}">
                <a16:creationId xmlns:a16="http://schemas.microsoft.com/office/drawing/2014/main" id="{A4590F6C-9D23-4DA8-984B-29C694890DB5}"/>
              </a:ext>
            </a:extLst>
          </p:cNvPr>
          <p:cNvSpPr>
            <a:spLocks noGrp="1"/>
          </p:cNvSpPr>
          <p:nvPr>
            <p:ph type="body" sz="quarter" idx="43" hasCustomPrompt="1"/>
          </p:nvPr>
        </p:nvSpPr>
        <p:spPr>
          <a:xfrm>
            <a:off x="8885965"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36" name="Text Placeholder 8">
            <a:extLst>
              <a:ext uri="{FF2B5EF4-FFF2-40B4-BE49-F238E27FC236}">
                <a16:creationId xmlns:a16="http://schemas.microsoft.com/office/drawing/2014/main" id="{38EEED23-4946-4591-992F-3624B6CAD183}"/>
              </a:ext>
            </a:extLst>
          </p:cNvPr>
          <p:cNvSpPr>
            <a:spLocks noGrp="1"/>
          </p:cNvSpPr>
          <p:nvPr>
            <p:ph type="body" sz="quarter" idx="44"/>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99651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_2">
    <p:spTree>
      <p:nvGrpSpPr>
        <p:cNvPr id="1" name=""/>
        <p:cNvGrpSpPr/>
        <p:nvPr/>
      </p:nvGrpSpPr>
      <p:grpSpPr>
        <a:xfrm>
          <a:off x="0" y="0"/>
          <a:ext cx="0" cy="0"/>
          <a:chOff x="0" y="0"/>
          <a:chExt cx="0" cy="0"/>
        </a:xfrm>
      </p:grpSpPr>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Text Placeholder 8">
            <a:extLst>
              <a:ext uri="{FF2B5EF4-FFF2-40B4-BE49-F238E27FC236}">
                <a16:creationId xmlns:a16="http://schemas.microsoft.com/office/drawing/2014/main" id="{D4A4B27F-8D52-4580-B41E-5276AF847ABA}"/>
              </a:ext>
            </a:extLst>
          </p:cNvPr>
          <p:cNvSpPr>
            <a:spLocks noGrp="1"/>
          </p:cNvSpPr>
          <p:nvPr>
            <p:ph type="body" sz="quarter" idx="13" hasCustomPrompt="1"/>
          </p:nvPr>
        </p:nvSpPr>
        <p:spPr>
          <a:xfrm>
            <a:off x="6147301" y="127266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8" name="Text Placeholder 8">
            <a:extLst>
              <a:ext uri="{FF2B5EF4-FFF2-40B4-BE49-F238E27FC236}">
                <a16:creationId xmlns:a16="http://schemas.microsoft.com/office/drawing/2014/main" id="{08605A2E-13A8-4385-A241-297F651852FE}"/>
              </a:ext>
            </a:extLst>
          </p:cNvPr>
          <p:cNvSpPr>
            <a:spLocks noGrp="1"/>
          </p:cNvSpPr>
          <p:nvPr>
            <p:ph type="body" sz="quarter" idx="18" hasCustomPrompt="1"/>
          </p:nvPr>
        </p:nvSpPr>
        <p:spPr>
          <a:xfrm>
            <a:off x="5292661" y="81843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Text Placeholder 8">
            <a:extLst>
              <a:ext uri="{FF2B5EF4-FFF2-40B4-BE49-F238E27FC236}">
                <a16:creationId xmlns:a16="http://schemas.microsoft.com/office/drawing/2014/main" id="{9E19F05D-68F8-4963-AA02-07349352D60E}"/>
              </a:ext>
            </a:extLst>
          </p:cNvPr>
          <p:cNvSpPr>
            <a:spLocks noGrp="1"/>
          </p:cNvSpPr>
          <p:nvPr>
            <p:ph type="body" sz="quarter" idx="21" hasCustomPrompt="1"/>
          </p:nvPr>
        </p:nvSpPr>
        <p:spPr>
          <a:xfrm>
            <a:off x="6152196" y="97611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26" name="Text Placeholder 8">
            <a:extLst>
              <a:ext uri="{FF2B5EF4-FFF2-40B4-BE49-F238E27FC236}">
                <a16:creationId xmlns:a16="http://schemas.microsoft.com/office/drawing/2014/main" id="{46CD5277-2738-40A4-A0A6-90C773F8AF6F}"/>
              </a:ext>
            </a:extLst>
          </p:cNvPr>
          <p:cNvSpPr>
            <a:spLocks noGrp="1"/>
          </p:cNvSpPr>
          <p:nvPr>
            <p:ph type="body" sz="quarter" idx="22" hasCustomPrompt="1"/>
          </p:nvPr>
        </p:nvSpPr>
        <p:spPr>
          <a:xfrm>
            <a:off x="6161584" y="431762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7" name="Text Placeholder 8">
            <a:extLst>
              <a:ext uri="{FF2B5EF4-FFF2-40B4-BE49-F238E27FC236}">
                <a16:creationId xmlns:a16="http://schemas.microsoft.com/office/drawing/2014/main" id="{39214712-190E-4DB0-BBA8-58BF71EB4539}"/>
              </a:ext>
            </a:extLst>
          </p:cNvPr>
          <p:cNvSpPr>
            <a:spLocks noGrp="1"/>
          </p:cNvSpPr>
          <p:nvPr>
            <p:ph type="body" sz="quarter" idx="23" hasCustomPrompt="1"/>
          </p:nvPr>
        </p:nvSpPr>
        <p:spPr>
          <a:xfrm>
            <a:off x="5306944" y="3863388"/>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1" name="Text Placeholder 8">
            <a:extLst>
              <a:ext uri="{FF2B5EF4-FFF2-40B4-BE49-F238E27FC236}">
                <a16:creationId xmlns:a16="http://schemas.microsoft.com/office/drawing/2014/main" id="{CEE58E54-FA65-4051-A6F9-AB0171F52BA8}"/>
              </a:ext>
            </a:extLst>
          </p:cNvPr>
          <p:cNvSpPr>
            <a:spLocks noGrp="1"/>
          </p:cNvSpPr>
          <p:nvPr>
            <p:ph type="body" sz="quarter" idx="24" hasCustomPrompt="1"/>
          </p:nvPr>
        </p:nvSpPr>
        <p:spPr>
          <a:xfrm>
            <a:off x="6166479" y="402106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35" name="Text Placeholder 8">
            <a:extLst>
              <a:ext uri="{FF2B5EF4-FFF2-40B4-BE49-F238E27FC236}">
                <a16:creationId xmlns:a16="http://schemas.microsoft.com/office/drawing/2014/main" id="{0B4A8E0D-B04A-4CA8-A404-3719EE08F0BA}"/>
              </a:ext>
            </a:extLst>
          </p:cNvPr>
          <p:cNvSpPr>
            <a:spLocks noGrp="1"/>
          </p:cNvSpPr>
          <p:nvPr>
            <p:ph type="body" sz="quarter" idx="25" hasCustomPrompt="1"/>
          </p:nvPr>
        </p:nvSpPr>
        <p:spPr>
          <a:xfrm>
            <a:off x="6583680" y="1645920"/>
            <a:ext cx="3209544" cy="1353312"/>
          </a:xfrm>
        </p:spPr>
        <p:txBody>
          <a:bodyPr lIns="0" tIns="0" rIns="0" bIns="0" anchor="t" anchorCtr="0">
            <a:noAutofit/>
          </a:bodyPr>
          <a:lstStyle>
            <a:lvl1pPr marL="171450" indent="-171450">
              <a:buFont typeface="Arial" panose="020B0604020202020204" pitchFamily="34" charset="0"/>
              <a:buChar char="•"/>
              <a:defRPr sz="12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6" name="Text Placeholder 8">
            <a:extLst>
              <a:ext uri="{FF2B5EF4-FFF2-40B4-BE49-F238E27FC236}">
                <a16:creationId xmlns:a16="http://schemas.microsoft.com/office/drawing/2014/main" id="{F6575288-F2B3-4C91-B729-976C5D88B6EA}"/>
              </a:ext>
            </a:extLst>
          </p:cNvPr>
          <p:cNvSpPr>
            <a:spLocks noGrp="1"/>
          </p:cNvSpPr>
          <p:nvPr>
            <p:ph type="body" sz="quarter" idx="26" hasCustomPrompt="1"/>
          </p:nvPr>
        </p:nvSpPr>
        <p:spPr>
          <a:xfrm>
            <a:off x="6583680" y="4663440"/>
            <a:ext cx="3209544" cy="1353312"/>
          </a:xfrm>
        </p:spPr>
        <p:txBody>
          <a:bodyPr lIns="0" tIns="0" rIns="0" bIns="0" anchor="t" anchorCtr="0">
            <a:noAutofit/>
          </a:bodyPr>
          <a:lstStyle>
            <a:lvl1pPr marL="171450" indent="-171450">
              <a:buFont typeface="Arial" panose="020B0604020202020204" pitchFamily="34" charset="0"/>
              <a:buChar char="•"/>
              <a:defRPr sz="12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19" name="Text Placeholder 8">
            <a:extLst>
              <a:ext uri="{FF2B5EF4-FFF2-40B4-BE49-F238E27FC236}">
                <a16:creationId xmlns:a16="http://schemas.microsoft.com/office/drawing/2014/main" id="{FAD4A586-9943-49C4-8600-55B8597B6E2C}"/>
              </a:ext>
            </a:extLst>
          </p:cNvPr>
          <p:cNvSpPr>
            <a:spLocks noGrp="1"/>
          </p:cNvSpPr>
          <p:nvPr>
            <p:ph type="body" sz="quarter" idx="27" hasCustomPrompt="1"/>
          </p:nvPr>
        </p:nvSpPr>
        <p:spPr>
          <a:xfrm>
            <a:off x="4855464" y="667512"/>
            <a:ext cx="5404104" cy="2487168"/>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0" name="Text Placeholder 8">
            <a:extLst>
              <a:ext uri="{FF2B5EF4-FFF2-40B4-BE49-F238E27FC236}">
                <a16:creationId xmlns:a16="http://schemas.microsoft.com/office/drawing/2014/main" id="{2C1320E3-3785-4AA8-B879-0DC7B6A4A25A}"/>
              </a:ext>
            </a:extLst>
          </p:cNvPr>
          <p:cNvSpPr>
            <a:spLocks noGrp="1"/>
          </p:cNvSpPr>
          <p:nvPr>
            <p:ph type="body" sz="quarter" idx="28"/>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4192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Slid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325" y="3245909"/>
            <a:ext cx="4451350" cy="366183"/>
          </a:xfrm>
          <a:prstGeom prst="rect">
            <a:avLst/>
          </a:prstGeom>
        </p:spPr>
      </p:pic>
    </p:spTree>
    <p:extLst>
      <p:ext uri="{BB962C8B-B14F-4D97-AF65-F5344CB8AC3E}">
        <p14:creationId xmlns:p14="http://schemas.microsoft.com/office/powerpoint/2010/main" val="210908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325" y="2095131"/>
            <a:ext cx="4451350" cy="366183"/>
          </a:xfrm>
          <a:prstGeom prst="rect">
            <a:avLst/>
          </a:prstGeom>
        </p:spPr>
      </p:pic>
      <p:sp>
        <p:nvSpPr>
          <p:cNvPr id="8" name="TextBox 7"/>
          <p:cNvSpPr txBox="1"/>
          <p:nvPr/>
        </p:nvSpPr>
        <p:spPr>
          <a:xfrm>
            <a:off x="5754986" y="2964942"/>
            <a:ext cx="682028" cy="369332"/>
          </a:xfrm>
          <a:prstGeom prst="rect">
            <a:avLst/>
          </a:prstGeom>
          <a:noFill/>
        </p:spPr>
        <p:txBody>
          <a:bodyPr wrap="square" rtlCol="0" anchor="ctr" anchorCtr="0">
            <a:noAutofit/>
          </a:bodyPr>
          <a:lstStyle/>
          <a:p>
            <a:pPr algn="ctr"/>
            <a:r>
              <a:rPr lang="en-US" sz="2800" b="1" dirty="0">
                <a:solidFill>
                  <a:schemeClr val="bg1"/>
                </a:solidFill>
              </a:rPr>
              <a:t>+</a:t>
            </a:r>
          </a:p>
        </p:txBody>
      </p:sp>
      <p:sp>
        <p:nvSpPr>
          <p:cNvPr id="9" name="TextBox 8"/>
          <p:cNvSpPr txBox="1"/>
          <p:nvPr/>
        </p:nvSpPr>
        <p:spPr>
          <a:xfrm>
            <a:off x="3831432" y="3837902"/>
            <a:ext cx="4529137" cy="901380"/>
          </a:xfrm>
          <a:prstGeom prst="rect">
            <a:avLst/>
          </a:prstGeom>
          <a:solidFill>
            <a:schemeClr val="tx2">
              <a:lumMod val="25000"/>
              <a:lumOff val="75000"/>
            </a:schemeClr>
          </a:solidFill>
        </p:spPr>
        <p:txBody>
          <a:bodyPr wrap="square" rtlCol="0" anchor="ctr" anchorCtr="0">
            <a:noAutofit/>
          </a:bodyPr>
          <a:lstStyle/>
          <a:p>
            <a:pPr algn="ctr"/>
            <a:r>
              <a:rPr lang="en-US" dirty="0">
                <a:solidFill>
                  <a:schemeClr val="tx1"/>
                </a:solidFill>
              </a:rPr>
              <a:t>Replace this with Company Logo on Master Slide </a:t>
            </a:r>
            <a:r>
              <a:rPr lang="en-US" b="1" dirty="0">
                <a:solidFill>
                  <a:schemeClr val="tx1"/>
                </a:solidFill>
              </a:rPr>
              <a:t>(note</a:t>
            </a:r>
            <a:r>
              <a:rPr lang="en-US" b="1" baseline="0" dirty="0">
                <a:solidFill>
                  <a:schemeClr val="tx1"/>
                </a:solidFill>
              </a:rPr>
              <a:t> spacing guides on side)</a:t>
            </a:r>
            <a:endParaRPr lang="en-US" dirty="0">
              <a:solidFill>
                <a:schemeClr val="tx1"/>
              </a:solidFill>
            </a:endParaRPr>
          </a:p>
        </p:txBody>
      </p:sp>
      <p:sp>
        <p:nvSpPr>
          <p:cNvPr id="11" name="Rectangle 10"/>
          <p:cNvSpPr/>
          <p:nvPr/>
        </p:nvSpPr>
        <p:spPr>
          <a:xfrm>
            <a:off x="12352638" y="4739283"/>
            <a:ext cx="1194111" cy="21187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52638" y="2461315"/>
            <a:ext cx="1194111" cy="5890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352638" y="3248832"/>
            <a:ext cx="1194111" cy="5890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352638" y="0"/>
            <a:ext cx="1194111" cy="21187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790141" y="402561"/>
            <a:ext cx="2496064" cy="923330"/>
          </a:xfrm>
          <a:prstGeom prst="rect">
            <a:avLst/>
          </a:prstGeom>
          <a:noFill/>
        </p:spPr>
        <p:txBody>
          <a:bodyPr wrap="square" rtlCol="0">
            <a:spAutoFit/>
          </a:bodyPr>
          <a:lstStyle/>
          <a:p>
            <a:r>
              <a:rPr lang="en-US" b="1" dirty="0">
                <a:solidFill>
                  <a:schemeClr val="accent4"/>
                </a:solidFill>
              </a:rPr>
              <a:t>Space from top of slide to top of MC logo</a:t>
            </a:r>
          </a:p>
        </p:txBody>
      </p:sp>
      <p:sp>
        <p:nvSpPr>
          <p:cNvPr id="16" name="TextBox 15"/>
          <p:cNvSpPr txBox="1"/>
          <p:nvPr/>
        </p:nvSpPr>
        <p:spPr>
          <a:xfrm>
            <a:off x="13790141" y="5475476"/>
            <a:ext cx="2496064" cy="1200329"/>
          </a:xfrm>
          <a:prstGeom prst="rect">
            <a:avLst/>
          </a:prstGeom>
          <a:noFill/>
        </p:spPr>
        <p:txBody>
          <a:bodyPr wrap="square" rtlCol="0">
            <a:spAutoFit/>
          </a:bodyPr>
          <a:lstStyle/>
          <a:p>
            <a:r>
              <a:rPr lang="en-US" b="1" dirty="0">
                <a:solidFill>
                  <a:schemeClr val="accent4"/>
                </a:solidFill>
              </a:rPr>
              <a:t>Should match space from bottom of other company’s logo to bottom of slide</a:t>
            </a:r>
          </a:p>
        </p:txBody>
      </p:sp>
      <p:sp>
        <p:nvSpPr>
          <p:cNvPr id="17" name="TextBox 16"/>
          <p:cNvSpPr txBox="1"/>
          <p:nvPr/>
        </p:nvSpPr>
        <p:spPr>
          <a:xfrm>
            <a:off x="13790140" y="2461314"/>
            <a:ext cx="5078627" cy="646331"/>
          </a:xfrm>
          <a:prstGeom prst="rect">
            <a:avLst/>
          </a:prstGeom>
          <a:noFill/>
        </p:spPr>
        <p:txBody>
          <a:bodyPr wrap="square" rtlCol="0">
            <a:spAutoFit/>
          </a:bodyPr>
          <a:lstStyle/>
          <a:p>
            <a:r>
              <a:rPr lang="en-US" b="1" dirty="0">
                <a:solidFill>
                  <a:srgbClr val="FFC000"/>
                </a:solidFill>
              </a:rPr>
              <a:t>Space from bottom of logo to top of plus sign</a:t>
            </a:r>
          </a:p>
        </p:txBody>
      </p:sp>
      <p:sp>
        <p:nvSpPr>
          <p:cNvPr id="18" name="TextBox 17"/>
          <p:cNvSpPr txBox="1"/>
          <p:nvPr/>
        </p:nvSpPr>
        <p:spPr>
          <a:xfrm>
            <a:off x="13790140" y="3146639"/>
            <a:ext cx="5078627" cy="646331"/>
          </a:xfrm>
          <a:prstGeom prst="rect">
            <a:avLst/>
          </a:prstGeom>
          <a:noFill/>
        </p:spPr>
        <p:txBody>
          <a:bodyPr wrap="square" rtlCol="0">
            <a:spAutoFit/>
          </a:bodyPr>
          <a:lstStyle/>
          <a:p>
            <a:r>
              <a:rPr lang="en-US" b="1" dirty="0">
                <a:solidFill>
                  <a:srgbClr val="FFC000"/>
                </a:solidFill>
              </a:rPr>
              <a:t>Should</a:t>
            </a:r>
            <a:r>
              <a:rPr lang="en-US" b="1" baseline="0" dirty="0">
                <a:solidFill>
                  <a:srgbClr val="FFC000"/>
                </a:solidFill>
              </a:rPr>
              <a:t> match space from bottom of plus sign to top of other company’s logo</a:t>
            </a:r>
            <a:endParaRPr lang="en-US" b="1" dirty="0">
              <a:solidFill>
                <a:srgbClr val="FFC000"/>
              </a:solidFill>
            </a:endParaRPr>
          </a:p>
        </p:txBody>
      </p:sp>
      <p:sp>
        <p:nvSpPr>
          <p:cNvPr id="19" name="TextBox 18"/>
          <p:cNvSpPr txBox="1"/>
          <p:nvPr/>
        </p:nvSpPr>
        <p:spPr>
          <a:xfrm>
            <a:off x="12303210" y="-1819925"/>
            <a:ext cx="6248775" cy="1477328"/>
          </a:xfrm>
          <a:prstGeom prst="rect">
            <a:avLst/>
          </a:prstGeom>
          <a:noFill/>
        </p:spPr>
        <p:txBody>
          <a:bodyPr wrap="square" rtlCol="0">
            <a:spAutoFit/>
          </a:bodyPr>
          <a:lstStyle/>
          <a:p>
            <a:r>
              <a:rPr lang="en-US" b="1" dirty="0">
                <a:solidFill>
                  <a:schemeClr val="tx1"/>
                </a:solidFill>
              </a:rPr>
              <a:t>Spacing Guides: </a:t>
            </a:r>
            <a:r>
              <a:rPr lang="en-US" b="0" dirty="0">
                <a:solidFill>
                  <a:schemeClr val="tx1"/>
                </a:solidFill>
              </a:rPr>
              <a:t>These</a:t>
            </a:r>
            <a:r>
              <a:rPr lang="en-US" b="0" baseline="0" dirty="0">
                <a:solidFill>
                  <a:schemeClr val="tx1"/>
                </a:solidFill>
              </a:rPr>
              <a:t> boxes represent space between elements. Size of the boxes can (and will) change based on how tall other company’s logo is, but “red” spaces must match each other and “orange” spaces must match each other</a:t>
            </a:r>
            <a:endParaRPr lang="en-US" b="0" dirty="0">
              <a:solidFill>
                <a:schemeClr val="tx1"/>
              </a:solidFill>
            </a:endParaRPr>
          </a:p>
        </p:txBody>
      </p:sp>
      <p:sp>
        <p:nvSpPr>
          <p:cNvPr id="21" name="TextBox 20"/>
          <p:cNvSpPr txBox="1"/>
          <p:nvPr/>
        </p:nvSpPr>
        <p:spPr>
          <a:xfrm>
            <a:off x="12739986" y="2964942"/>
            <a:ext cx="682028" cy="369332"/>
          </a:xfrm>
          <a:prstGeom prst="rect">
            <a:avLst/>
          </a:prstGeom>
          <a:noFill/>
        </p:spPr>
        <p:txBody>
          <a:bodyPr wrap="square" rtlCol="0" anchor="ctr" anchorCtr="0">
            <a:noAutofit/>
          </a:bodyPr>
          <a:lstStyle/>
          <a:p>
            <a:pPr algn="ctr"/>
            <a:r>
              <a:rPr lang="en-US" sz="2800" b="1" dirty="0">
                <a:solidFill>
                  <a:schemeClr val="tx1"/>
                </a:solidFill>
              </a:rPr>
              <a:t>+</a:t>
            </a:r>
          </a:p>
        </p:txBody>
      </p:sp>
      <p:sp>
        <p:nvSpPr>
          <p:cNvPr id="22" name="TextBox 21"/>
          <p:cNvSpPr txBox="1"/>
          <p:nvPr/>
        </p:nvSpPr>
        <p:spPr>
          <a:xfrm>
            <a:off x="12352638" y="3837901"/>
            <a:ext cx="4529137" cy="901381"/>
          </a:xfrm>
          <a:prstGeom prst="rect">
            <a:avLst/>
          </a:prstGeom>
          <a:solidFill>
            <a:schemeClr val="tx2">
              <a:lumMod val="25000"/>
              <a:lumOff val="75000"/>
            </a:schemeClr>
          </a:solidFill>
        </p:spPr>
        <p:txBody>
          <a:bodyPr wrap="square" rtlCol="0" anchor="ctr" anchorCtr="0">
            <a:noAutofit/>
          </a:bodyPr>
          <a:lstStyle/>
          <a:p>
            <a:pPr algn="ctr"/>
            <a:r>
              <a:rPr lang="en-US" dirty="0">
                <a:solidFill>
                  <a:schemeClr val="tx1"/>
                </a:solidFill>
              </a:rPr>
              <a:t>Replace this with Company Logo on Master Slide </a:t>
            </a:r>
            <a:r>
              <a:rPr lang="en-US" b="1" dirty="0">
                <a:solidFill>
                  <a:schemeClr val="tx1"/>
                </a:solidFill>
              </a:rPr>
              <a:t>(note</a:t>
            </a:r>
            <a:r>
              <a:rPr lang="en-US" b="1" baseline="0" dirty="0">
                <a:solidFill>
                  <a:schemeClr val="tx1"/>
                </a:solidFill>
              </a:rPr>
              <a:t> spacing guides on side)</a:t>
            </a:r>
            <a:endParaRPr lang="en-US" dirty="0">
              <a:solidFill>
                <a:schemeClr val="tx1"/>
              </a:solidFill>
            </a:endParaRPr>
          </a:p>
        </p:txBody>
      </p:sp>
      <p:pic>
        <p:nvPicPr>
          <p:cNvPr id="23" name="Picture 22">
            <a:extLst>
              <a:ext uri="{FF2B5EF4-FFF2-40B4-BE49-F238E27FC236}">
                <a16:creationId xmlns:a16="http://schemas.microsoft.com/office/drawing/2014/main" id="{328C8D4E-94A7-7E40-A33B-435CE50FD7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52638" y="2111914"/>
            <a:ext cx="4435523" cy="364881"/>
          </a:xfrm>
          <a:prstGeom prst="rect">
            <a:avLst/>
          </a:prstGeom>
        </p:spPr>
      </p:pic>
    </p:spTree>
    <p:extLst>
      <p:ext uri="{BB962C8B-B14F-4D97-AF65-F5344CB8AC3E}">
        <p14:creationId xmlns:p14="http://schemas.microsoft.com/office/powerpoint/2010/main" val="406932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age_slide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3AAE9-6D50-4B60-A0DF-EAD36D6456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1361" y="4551291"/>
            <a:ext cx="3006431" cy="1681783"/>
          </a:xfrm>
          <a:prstGeom prst="rect">
            <a:avLst/>
          </a:prstGeom>
          <a:effectLst>
            <a:outerShdw blurRad="190500" dist="25400" dir="5400000" algn="ctr" rotWithShape="0">
              <a:srgbClr val="000000">
                <a:alpha val="40000"/>
              </a:srgbClr>
            </a:outerShdw>
          </a:effectLst>
        </p:spPr>
      </p:pic>
      <p:pic>
        <p:nvPicPr>
          <p:cNvPr id="7" name="Picture 6">
            <a:extLst>
              <a:ext uri="{FF2B5EF4-FFF2-40B4-BE49-F238E27FC236}">
                <a16:creationId xmlns:a16="http://schemas.microsoft.com/office/drawing/2014/main" id="{8CED8F77-9277-4428-8225-5808482462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2572" y="347712"/>
            <a:ext cx="2983707" cy="1684456"/>
          </a:xfrm>
          <a:prstGeom prst="rect">
            <a:avLst/>
          </a:prstGeom>
          <a:effectLst>
            <a:outerShdw blurRad="190500" dist="25400" dir="5400000" algn="ctr" rotWithShape="0">
              <a:srgbClr val="000000">
                <a:alpha val="40000"/>
              </a:srgbClr>
            </a:outerShdw>
          </a:effectLst>
        </p:spPr>
      </p:pic>
      <p:pic>
        <p:nvPicPr>
          <p:cNvPr id="8" name="Picture 7">
            <a:extLst>
              <a:ext uri="{FF2B5EF4-FFF2-40B4-BE49-F238E27FC236}">
                <a16:creationId xmlns:a16="http://schemas.microsoft.com/office/drawing/2014/main" id="{E11FD4AA-90F5-476D-89BC-41FFED23BC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1361" y="1198978"/>
            <a:ext cx="2954918" cy="1666380"/>
          </a:xfrm>
          <a:prstGeom prst="rect">
            <a:avLst/>
          </a:prstGeom>
          <a:effectLst>
            <a:outerShdw blurRad="190500" dist="25400" dir="5400000" algn="ctr" rotWithShape="0">
              <a:srgbClr val="000000">
                <a:alpha val="40000"/>
              </a:srgbClr>
            </a:outerShdw>
          </a:effectLst>
        </p:spPr>
      </p:pic>
      <p:pic>
        <p:nvPicPr>
          <p:cNvPr id="9" name="Picture 8">
            <a:extLst>
              <a:ext uri="{FF2B5EF4-FFF2-40B4-BE49-F238E27FC236}">
                <a16:creationId xmlns:a16="http://schemas.microsoft.com/office/drawing/2014/main" id="{33D226C4-DD36-43C3-B19B-1B807FB8A7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12800" y="2156054"/>
            <a:ext cx="2992039" cy="1684456"/>
          </a:xfrm>
          <a:prstGeom prst="rect">
            <a:avLst/>
          </a:prstGeom>
          <a:effectLst>
            <a:outerShdw blurRad="190500" dist="25400" dir="5400000" algn="ctr" rotWithShape="0">
              <a:srgbClr val="000000">
                <a:alpha val="40000"/>
              </a:srgbClr>
            </a:outerShdw>
          </a:effectLst>
        </p:spPr>
      </p:pic>
      <p:pic>
        <p:nvPicPr>
          <p:cNvPr id="10" name="Picture 9">
            <a:extLst>
              <a:ext uri="{FF2B5EF4-FFF2-40B4-BE49-F238E27FC236}">
                <a16:creationId xmlns:a16="http://schemas.microsoft.com/office/drawing/2014/main" id="{D286A32C-922E-469A-AAAC-782DDA20E9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3604" y="336988"/>
            <a:ext cx="2960313" cy="1666380"/>
          </a:xfrm>
          <a:prstGeom prst="rect">
            <a:avLst/>
          </a:prstGeom>
          <a:effectLst>
            <a:outerShdw blurRad="190500" dist="25400" dir="5400000" algn="ctr" rotWithShape="0">
              <a:srgbClr val="000000">
                <a:alpha val="40000"/>
              </a:srgbClr>
            </a:outerShdw>
          </a:effectLst>
        </p:spPr>
      </p:pic>
      <p:sp>
        <p:nvSpPr>
          <p:cNvPr id="11" name="TextBox 9">
            <a:extLst>
              <a:ext uri="{FF2B5EF4-FFF2-40B4-BE49-F238E27FC236}">
                <a16:creationId xmlns:a16="http://schemas.microsoft.com/office/drawing/2014/main" id="{A6D77F74-3ACC-4298-AD49-F1571043D844}"/>
              </a:ext>
            </a:extLst>
          </p:cNvPr>
          <p:cNvSpPr txBox="1"/>
          <p:nvPr userDrawn="1"/>
        </p:nvSpPr>
        <p:spPr>
          <a:xfrm>
            <a:off x="3590152" y="347712"/>
            <a:ext cx="205086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Title Slide</a:t>
            </a:r>
          </a:p>
          <a:p>
            <a:pPr marL="171450" indent="-171450">
              <a:buFontTx/>
              <a:buChar char="-"/>
            </a:pPr>
            <a:r>
              <a:rPr lang="en-US" sz="1200" dirty="0"/>
              <a:t>Add date of presentation, or date deck will be sent</a:t>
            </a:r>
          </a:p>
          <a:p>
            <a:pPr marL="171450" indent="-171450">
              <a:buFontTx/>
              <a:buChar char="-"/>
            </a:pPr>
            <a:endParaRPr lang="en-US" sz="1200" dirty="0"/>
          </a:p>
          <a:p>
            <a:pPr marL="171450" indent="-171450">
              <a:buFontTx/>
              <a:buChar char="-"/>
            </a:pPr>
            <a:r>
              <a:rPr lang="en-US" sz="1200" dirty="0"/>
              <a:t>You may leave default photo or cover it with something related to client/subject</a:t>
            </a:r>
          </a:p>
        </p:txBody>
      </p:sp>
      <p:sp>
        <p:nvSpPr>
          <p:cNvPr id="12" name="TextBox 10">
            <a:extLst>
              <a:ext uri="{FF2B5EF4-FFF2-40B4-BE49-F238E27FC236}">
                <a16:creationId xmlns:a16="http://schemas.microsoft.com/office/drawing/2014/main" id="{6FC27CD3-422F-4460-A228-296FBA2A5C4D}"/>
              </a:ext>
            </a:extLst>
          </p:cNvPr>
          <p:cNvSpPr txBox="1"/>
          <p:nvPr userDrawn="1"/>
        </p:nvSpPr>
        <p:spPr>
          <a:xfrm>
            <a:off x="9887910" y="4607352"/>
            <a:ext cx="16459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About MC</a:t>
            </a:r>
          </a:p>
          <a:p>
            <a:pPr marL="171450" indent="-171450">
              <a:buFontTx/>
              <a:buChar char="-"/>
            </a:pPr>
            <a:r>
              <a:rPr lang="en-US" sz="1200" dirty="0"/>
              <a:t>Not editable; feel free to delete</a:t>
            </a:r>
          </a:p>
        </p:txBody>
      </p:sp>
      <p:sp>
        <p:nvSpPr>
          <p:cNvPr id="13" name="TextBox 11">
            <a:extLst>
              <a:ext uri="{FF2B5EF4-FFF2-40B4-BE49-F238E27FC236}">
                <a16:creationId xmlns:a16="http://schemas.microsoft.com/office/drawing/2014/main" id="{672BDB7E-3F7F-4B34-89E3-0048C766EF49}"/>
              </a:ext>
            </a:extLst>
          </p:cNvPr>
          <p:cNvSpPr txBox="1"/>
          <p:nvPr userDrawn="1"/>
        </p:nvSpPr>
        <p:spPr>
          <a:xfrm>
            <a:off x="9807528" y="347712"/>
            <a:ext cx="2050869" cy="3231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Agenda/Contents Slide</a:t>
            </a:r>
          </a:p>
          <a:p>
            <a:pPr marL="171450" indent="-171450">
              <a:buFontTx/>
              <a:buChar char="-"/>
            </a:pPr>
            <a:r>
              <a:rPr lang="en-US" sz="1200" dirty="0"/>
              <a:t>Change sidebar to title to “Agenda” for a meeting presentation, and “Contents” for a deck being emailed. </a:t>
            </a:r>
          </a:p>
          <a:p>
            <a:pPr marL="171450" indent="-171450">
              <a:buFontTx/>
              <a:buChar char="-"/>
            </a:pPr>
            <a:endParaRPr lang="en-US" sz="1200" dirty="0"/>
          </a:p>
          <a:p>
            <a:pPr marL="171450" indent="-171450">
              <a:buFontTx/>
              <a:buChar char="-"/>
            </a:pPr>
            <a:r>
              <a:rPr lang="en-US" sz="1200" dirty="0"/>
              <a:t>Choose the layout that works best for your presentation format, and delete the others.</a:t>
            </a:r>
          </a:p>
          <a:p>
            <a:pPr marL="171450" indent="-171450">
              <a:buFontTx/>
              <a:buChar char="-"/>
            </a:pPr>
            <a:endParaRPr lang="en-US" sz="1200" dirty="0"/>
          </a:p>
          <a:p>
            <a:pPr marL="171450" indent="-171450">
              <a:buFontTx/>
              <a:buChar char="-"/>
            </a:pPr>
            <a:r>
              <a:rPr lang="en-US" sz="1200" dirty="0"/>
              <a:t>Fill out section titles and descriptions and then duplicate this slide to serve as the divider for each section. </a:t>
            </a:r>
          </a:p>
        </p:txBody>
      </p:sp>
      <p:pic>
        <p:nvPicPr>
          <p:cNvPr id="14" name="Picture 13">
            <a:extLst>
              <a:ext uri="{FF2B5EF4-FFF2-40B4-BE49-F238E27FC236}">
                <a16:creationId xmlns:a16="http://schemas.microsoft.com/office/drawing/2014/main" id="{7F8A045E-EBFD-420C-9452-85D6BE5E843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7002" y="2833960"/>
            <a:ext cx="2943033" cy="1655656"/>
          </a:xfrm>
          <a:prstGeom prst="rect">
            <a:avLst/>
          </a:prstGeom>
          <a:effectLst>
            <a:outerShdw blurRad="190500" dist="25400" dir="5400000" algn="ctr" rotWithShape="0">
              <a:srgbClr val="000000">
                <a:alpha val="40000"/>
              </a:srgbClr>
            </a:outerShdw>
          </a:effectLst>
        </p:spPr>
      </p:pic>
      <p:pic>
        <p:nvPicPr>
          <p:cNvPr id="15" name="Picture 14">
            <a:extLst>
              <a:ext uri="{FF2B5EF4-FFF2-40B4-BE49-F238E27FC236}">
                <a16:creationId xmlns:a16="http://schemas.microsoft.com/office/drawing/2014/main" id="{5FF6F78E-244C-4E86-9628-C307824E89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9701" y="4871117"/>
            <a:ext cx="2937776" cy="1649896"/>
          </a:xfrm>
          <a:prstGeom prst="rect">
            <a:avLst/>
          </a:prstGeom>
          <a:effectLst>
            <a:outerShdw blurRad="190500" dist="25400" dir="5400000" algn="ctr" rotWithShape="0">
              <a:srgbClr val="000000">
                <a:alpha val="40000"/>
              </a:srgbClr>
            </a:outerShdw>
          </a:effectLst>
        </p:spPr>
      </p:pic>
      <p:sp>
        <p:nvSpPr>
          <p:cNvPr id="16" name="TextBox 14">
            <a:extLst>
              <a:ext uri="{FF2B5EF4-FFF2-40B4-BE49-F238E27FC236}">
                <a16:creationId xmlns:a16="http://schemas.microsoft.com/office/drawing/2014/main" id="{D0B2F270-0DFD-40AE-A3F6-635701454855}"/>
              </a:ext>
            </a:extLst>
          </p:cNvPr>
          <p:cNvSpPr txBox="1"/>
          <p:nvPr userDrawn="1"/>
        </p:nvSpPr>
        <p:spPr>
          <a:xfrm>
            <a:off x="3670692" y="2816754"/>
            <a:ext cx="2050869"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Tx/>
              <a:buChar char="-"/>
            </a:pPr>
            <a:r>
              <a:rPr lang="en-US" sz="1200" dirty="0"/>
              <a:t>Be as brief as possible, always.</a:t>
            </a:r>
          </a:p>
          <a:p>
            <a:pPr marL="171450" indent="-171450">
              <a:buFontTx/>
              <a:buChar char="-"/>
            </a:pPr>
            <a:endParaRPr lang="en-US" sz="1200" dirty="0"/>
          </a:p>
          <a:p>
            <a:pPr marL="171450" indent="-171450">
              <a:buFontTx/>
              <a:buChar char="-"/>
            </a:pPr>
            <a:r>
              <a:rPr lang="en-US" sz="1200" dirty="0"/>
              <a:t>Always use “Key Points: Short” in a deck that will be presented.</a:t>
            </a:r>
          </a:p>
          <a:p>
            <a:pPr marL="171450" indent="-171450">
              <a:buFontTx/>
              <a:buChar char="-"/>
            </a:pPr>
            <a:endParaRPr lang="en-US" sz="1200" dirty="0"/>
          </a:p>
          <a:p>
            <a:pPr marL="171450" indent="-171450">
              <a:buFontTx/>
              <a:buChar char="-"/>
            </a:pPr>
            <a:r>
              <a:rPr lang="en-US" sz="1200" dirty="0"/>
              <a:t>If you need more space to expand on decks that are being sent, you can use “Key Points: Long” (this template has the option to include sub-bullets)</a:t>
            </a:r>
          </a:p>
          <a:p>
            <a:pPr marL="171450" indent="-171450">
              <a:buFontTx/>
              <a:buChar char="-"/>
            </a:pPr>
            <a:endParaRPr lang="en-US" sz="1200" dirty="0"/>
          </a:p>
          <a:p>
            <a:pPr marL="171450" indent="-171450">
              <a:buFontTx/>
              <a:buChar char="-"/>
            </a:pPr>
            <a:r>
              <a:rPr lang="en-US" sz="1200" dirty="0"/>
              <a:t>On both templates, delete whatever numbers you don’t need</a:t>
            </a:r>
          </a:p>
        </p:txBody>
      </p:sp>
      <p:sp>
        <p:nvSpPr>
          <p:cNvPr id="17" name="TextBox 15">
            <a:extLst>
              <a:ext uri="{FF2B5EF4-FFF2-40B4-BE49-F238E27FC236}">
                <a16:creationId xmlns:a16="http://schemas.microsoft.com/office/drawing/2014/main" id="{A3300B0C-350E-4870-AF9B-DB5053B5D2DC}"/>
              </a:ext>
            </a:extLst>
          </p:cNvPr>
          <p:cNvSpPr txBox="1"/>
          <p:nvPr userDrawn="1"/>
        </p:nvSpPr>
        <p:spPr>
          <a:xfrm>
            <a:off x="397002" y="2556961"/>
            <a:ext cx="20508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t>Key Points: Short</a:t>
            </a:r>
            <a:endParaRPr lang="en-US" sz="1200" b="1" dirty="0"/>
          </a:p>
        </p:txBody>
      </p:sp>
      <p:sp>
        <p:nvSpPr>
          <p:cNvPr id="18" name="TextBox 16">
            <a:extLst>
              <a:ext uri="{FF2B5EF4-FFF2-40B4-BE49-F238E27FC236}">
                <a16:creationId xmlns:a16="http://schemas.microsoft.com/office/drawing/2014/main" id="{EB90CAB8-3B7A-41D6-A215-BB060DE0961E}"/>
              </a:ext>
            </a:extLst>
          </p:cNvPr>
          <p:cNvSpPr txBox="1"/>
          <p:nvPr userDrawn="1"/>
        </p:nvSpPr>
        <p:spPr>
          <a:xfrm>
            <a:off x="397002" y="4541867"/>
            <a:ext cx="20508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Key Points: Long</a:t>
            </a:r>
          </a:p>
        </p:txBody>
      </p:sp>
    </p:spTree>
    <p:extLst>
      <p:ext uri="{BB962C8B-B14F-4D97-AF65-F5344CB8AC3E}">
        <p14:creationId xmlns:p14="http://schemas.microsoft.com/office/powerpoint/2010/main" val="3344096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age_slide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D703FF-C237-4C5A-A77F-452FA9DDD8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6423" y="970175"/>
            <a:ext cx="10604646" cy="5537755"/>
          </a:xfrm>
          <a:prstGeom prst="rect">
            <a:avLst/>
          </a:prstGeom>
          <a:effectLst>
            <a:outerShdw blurRad="190500" dist="25400" dir="5400000" algn="ctr" rotWithShape="0">
              <a:srgbClr val="000000">
                <a:alpha val="40000"/>
              </a:srgbClr>
            </a:outerShdw>
          </a:effectLst>
        </p:spPr>
      </p:pic>
      <p:sp>
        <p:nvSpPr>
          <p:cNvPr id="7" name="TextBox 12">
            <a:extLst>
              <a:ext uri="{FF2B5EF4-FFF2-40B4-BE49-F238E27FC236}">
                <a16:creationId xmlns:a16="http://schemas.microsoft.com/office/drawing/2014/main" id="{F7120D05-8447-46F1-B0D8-03705BA729CC}"/>
              </a:ext>
            </a:extLst>
          </p:cNvPr>
          <p:cNvSpPr txBox="1"/>
          <p:nvPr userDrawn="1"/>
        </p:nvSpPr>
        <p:spPr>
          <a:xfrm>
            <a:off x="190930" y="384156"/>
            <a:ext cx="1291218" cy="1420020"/>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The Question Number </a:t>
            </a:r>
            <a:r>
              <a:rPr lang="en-US" sz="1200" dirty="0"/>
              <a:t>will print outside of the slide; it won’t show when you export to PDF</a:t>
            </a:r>
          </a:p>
        </p:txBody>
      </p:sp>
      <p:sp>
        <p:nvSpPr>
          <p:cNvPr id="8" name="TextBox 13">
            <a:extLst>
              <a:ext uri="{FF2B5EF4-FFF2-40B4-BE49-F238E27FC236}">
                <a16:creationId xmlns:a16="http://schemas.microsoft.com/office/drawing/2014/main" id="{CBDB91C6-1E52-4D91-B182-24A158E1AAF3}"/>
              </a:ext>
            </a:extLst>
          </p:cNvPr>
          <p:cNvSpPr txBox="1"/>
          <p:nvPr userDrawn="1"/>
        </p:nvSpPr>
        <p:spPr>
          <a:xfrm>
            <a:off x="2521386" y="244958"/>
            <a:ext cx="2707598" cy="1015663"/>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Replace this with the actual Presentation Title </a:t>
            </a:r>
            <a:r>
              <a:rPr lang="en-US" sz="1200" dirty="0"/>
              <a:t>on every slide. </a:t>
            </a:r>
          </a:p>
          <a:p>
            <a:endParaRPr lang="en-US" sz="1200" dirty="0"/>
          </a:p>
          <a:p>
            <a:r>
              <a:rPr lang="en-US" sz="1200" dirty="0"/>
              <a:t>You can do this on the master slides, or manually on each one.</a:t>
            </a:r>
          </a:p>
        </p:txBody>
      </p:sp>
      <p:sp>
        <p:nvSpPr>
          <p:cNvPr id="9" name="TextBox 14">
            <a:extLst>
              <a:ext uri="{FF2B5EF4-FFF2-40B4-BE49-F238E27FC236}">
                <a16:creationId xmlns:a16="http://schemas.microsoft.com/office/drawing/2014/main" id="{AD4E0814-7BBC-4358-8E2A-2EB8A65B3B0A}"/>
              </a:ext>
            </a:extLst>
          </p:cNvPr>
          <p:cNvSpPr txBox="1"/>
          <p:nvPr userDrawn="1"/>
        </p:nvSpPr>
        <p:spPr>
          <a:xfrm>
            <a:off x="731188" y="2741783"/>
            <a:ext cx="1807739" cy="1754326"/>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Put the section title here </a:t>
            </a:r>
            <a:r>
              <a:rPr lang="en-US" sz="1200" dirty="0"/>
              <a:t>(it should match the title of the corresponding agenda/content item). </a:t>
            </a:r>
            <a:r>
              <a:rPr lang="en-US" sz="1200" b="1" dirty="0">
                <a:solidFill>
                  <a:schemeClr val="accent4"/>
                </a:solidFill>
              </a:rPr>
              <a:t>DO NOT PUT TAKEAWAY HEADLINES HERE. </a:t>
            </a:r>
            <a:endParaRPr lang="en-US" sz="1200" dirty="0">
              <a:solidFill>
                <a:schemeClr val="accent4"/>
              </a:solidFill>
            </a:endParaRPr>
          </a:p>
          <a:p>
            <a:endParaRPr lang="en-US" sz="1200" dirty="0"/>
          </a:p>
        </p:txBody>
      </p:sp>
      <p:sp>
        <p:nvSpPr>
          <p:cNvPr id="10" name="TextBox 19">
            <a:extLst>
              <a:ext uri="{FF2B5EF4-FFF2-40B4-BE49-F238E27FC236}">
                <a16:creationId xmlns:a16="http://schemas.microsoft.com/office/drawing/2014/main" id="{0FDBA30B-EE47-461E-91EF-5F8468A54AE4}"/>
              </a:ext>
            </a:extLst>
          </p:cNvPr>
          <p:cNvSpPr txBox="1"/>
          <p:nvPr userDrawn="1"/>
        </p:nvSpPr>
        <p:spPr>
          <a:xfrm>
            <a:off x="6434477" y="1161564"/>
            <a:ext cx="2707598" cy="461665"/>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Takeaway Headline </a:t>
            </a:r>
            <a:r>
              <a:rPr lang="mr-IN" sz="1200" dirty="0"/>
              <a:t>–</a:t>
            </a:r>
            <a:r>
              <a:rPr lang="en-US" sz="1200" dirty="0"/>
              <a:t> This can be longer/run to two lines if necessary</a:t>
            </a:r>
          </a:p>
        </p:txBody>
      </p:sp>
      <p:sp>
        <p:nvSpPr>
          <p:cNvPr id="11" name="TextBox 20">
            <a:extLst>
              <a:ext uri="{FF2B5EF4-FFF2-40B4-BE49-F238E27FC236}">
                <a16:creationId xmlns:a16="http://schemas.microsoft.com/office/drawing/2014/main" id="{3C3F4D18-1759-4D1B-917D-6A54261B1FD6}"/>
              </a:ext>
            </a:extLst>
          </p:cNvPr>
          <p:cNvSpPr txBox="1"/>
          <p:nvPr userDrawn="1"/>
        </p:nvSpPr>
        <p:spPr>
          <a:xfrm>
            <a:off x="5004165" y="1985838"/>
            <a:ext cx="2707598" cy="461665"/>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Question Text </a:t>
            </a:r>
            <a:r>
              <a:rPr lang="en-US" sz="1200" dirty="0"/>
              <a:t>will automatically populate and can be edited.</a:t>
            </a:r>
          </a:p>
        </p:txBody>
      </p:sp>
      <p:sp>
        <p:nvSpPr>
          <p:cNvPr id="12" name="TextBox 9">
            <a:extLst>
              <a:ext uri="{FF2B5EF4-FFF2-40B4-BE49-F238E27FC236}">
                <a16:creationId xmlns:a16="http://schemas.microsoft.com/office/drawing/2014/main" id="{2A6ABDFF-7D77-4607-BA1D-916E6B7044C7}"/>
              </a:ext>
            </a:extLst>
          </p:cNvPr>
          <p:cNvSpPr txBox="1"/>
          <p:nvPr userDrawn="1"/>
        </p:nvSpPr>
        <p:spPr>
          <a:xfrm>
            <a:off x="276655" y="4858717"/>
            <a:ext cx="2262272" cy="1754326"/>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Automatically update page numbers: </a:t>
            </a:r>
            <a:r>
              <a:rPr lang="en-US" sz="1200" dirty="0"/>
              <a:t>Any time you want to update the page numbers automatically, just go to Insert &gt; Header and Footer &gt; uncheck “slide number” and say ok, and then go back and recheck it. Numbers will update</a:t>
            </a:r>
          </a:p>
        </p:txBody>
      </p:sp>
    </p:spTree>
    <p:extLst>
      <p:ext uri="{BB962C8B-B14F-4D97-AF65-F5344CB8AC3E}">
        <p14:creationId xmlns:p14="http://schemas.microsoft.com/office/powerpoint/2010/main" val="908938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r Charts/Graphs">
    <p:spTree>
      <p:nvGrpSpPr>
        <p:cNvPr id="1" name=""/>
        <p:cNvGrpSpPr/>
        <p:nvPr/>
      </p:nvGrpSpPr>
      <p:grpSpPr>
        <a:xfrm>
          <a:off x="0" y="0"/>
          <a:ext cx="0" cy="0"/>
          <a:chOff x="0" y="0"/>
          <a:chExt cx="0" cy="0"/>
        </a:xfrm>
      </p:grpSpPr>
      <p:sp>
        <p:nvSpPr>
          <p:cNvPr id="2" name="Title 1"/>
          <p:cNvSpPr>
            <a:spLocks noGrp="1"/>
          </p:cNvSpPr>
          <p:nvPr>
            <p:ph type="title"/>
          </p:nvPr>
        </p:nvSpPr>
        <p:spPr>
          <a:xfrm>
            <a:off x="3491947" y="546995"/>
            <a:ext cx="7772400" cy="558354"/>
          </a:xfrm>
        </p:spPr>
        <p:txBody>
          <a:bodyPr anchor="t">
            <a:noAutofit/>
          </a:bodyPr>
          <a:lstStyle>
            <a:lvl1pPr>
              <a:defRPr sz="1800" b="1" spc="0" baseline="0"/>
            </a:lvl1pPr>
          </a:lstStyle>
          <a:p>
            <a:r>
              <a:rPr lang="en-US" dirty="0"/>
              <a:t>Click to edit Master title style</a:t>
            </a:r>
          </a:p>
        </p:txBody>
      </p:sp>
      <p:sp>
        <p:nvSpPr>
          <p:cNvPr id="4" name="Date Placeholder 3"/>
          <p:cNvSpPr>
            <a:spLocks noGrp="1"/>
          </p:cNvSpPr>
          <p:nvPr>
            <p:ph type="dt" sz="half" idx="10"/>
          </p:nvPr>
        </p:nvSpPr>
        <p:spPr>
          <a:xfrm>
            <a:off x="8610600" y="6356350"/>
            <a:ext cx="2743200" cy="365125"/>
          </a:xfrm>
        </p:spPr>
        <p:txBody>
          <a:bodyPr/>
          <a:lstStyle>
            <a:lvl1pPr algn="r">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557238" y="1238491"/>
            <a:ext cx="1423687"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57238" y="5405365"/>
            <a:ext cx="1423687"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098884" y="5921652"/>
            <a:ext cx="476689" cy="365125"/>
          </a:xfrm>
        </p:spPr>
        <p:txBody>
          <a:bodyPr/>
          <a:lstStyle>
            <a:lvl1pPr algn="l">
              <a:defRPr sz="900" b="1" cap="all" spc="160" baseline="0">
                <a:solidFill>
                  <a:schemeClr val="bg2"/>
                </a:solidFill>
              </a:defRPr>
            </a:lvl1pPr>
          </a:lstStyle>
          <a:p>
            <a:fld id="{BC4E7B79-51EA-B144-B108-8E73F729289A}" type="slidenum">
              <a:rPr lang="en-US" smtClean="0"/>
              <a:pPr/>
              <a:t>‹#›</a:t>
            </a:fld>
            <a:endParaRPr lang="en-US" dirty="0"/>
          </a:p>
        </p:txBody>
      </p:sp>
      <p:sp>
        <p:nvSpPr>
          <p:cNvPr id="18" name="Rectangle 17"/>
          <p:cNvSpPr/>
          <p:nvPr userDrawn="1"/>
        </p:nvSpPr>
        <p:spPr>
          <a:xfrm>
            <a:off x="447262" y="598990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238" y="5675709"/>
            <a:ext cx="1922254" cy="159273"/>
          </a:xfrm>
          <a:prstGeom prst="rect">
            <a:avLst/>
          </a:prstGeom>
        </p:spPr>
      </p:pic>
      <p:sp>
        <p:nvSpPr>
          <p:cNvPr id="16" name="Text Placeholder 14"/>
          <p:cNvSpPr>
            <a:spLocks noGrp="1"/>
          </p:cNvSpPr>
          <p:nvPr>
            <p:ph type="body" sz="quarter" idx="14"/>
          </p:nvPr>
        </p:nvSpPr>
        <p:spPr>
          <a:xfrm>
            <a:off x="557238" y="68465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Click to edit Master text styles</a:t>
            </a:r>
          </a:p>
        </p:txBody>
      </p:sp>
      <p:sp>
        <p:nvSpPr>
          <p:cNvPr id="19" name="Text Placeholder 8"/>
          <p:cNvSpPr>
            <a:spLocks noGrp="1"/>
          </p:cNvSpPr>
          <p:nvPr>
            <p:ph type="body" sz="quarter" idx="13"/>
          </p:nvPr>
        </p:nvSpPr>
        <p:spPr>
          <a:xfrm>
            <a:off x="557239" y="2066924"/>
            <a:ext cx="1922253" cy="2565400"/>
          </a:xfrm>
        </p:spPr>
        <p:txBody>
          <a:bodyPr lIns="0" tIns="0" rIns="0" bIns="0" anchor="ctr">
            <a:noAutofit/>
          </a:bodyPr>
          <a:lstStyle>
            <a:lvl1pPr>
              <a:defRPr sz="30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9230D943-30F0-824D-B2FC-4640CF6EB90C}"/>
              </a:ext>
            </a:extLst>
          </p:cNvPr>
          <p:cNvSpPr>
            <a:spLocks noGrp="1"/>
          </p:cNvSpPr>
          <p:nvPr>
            <p:ph type="body" sz="quarter" idx="15" hasCustomPrompt="1"/>
          </p:nvPr>
        </p:nvSpPr>
        <p:spPr>
          <a:xfrm>
            <a:off x="3501888" y="218241"/>
            <a:ext cx="3401832" cy="312738"/>
          </a:xfrm>
        </p:spPr>
        <p:txBody>
          <a:bodyPr anchor="b" anchorCtr="0">
            <a:noAutofit/>
          </a:bodyPr>
          <a:lstStyle>
            <a:lvl1pPr>
              <a:defRPr sz="1200" b="1" i="0" spc="20" baseline="0"/>
            </a:lvl1pPr>
          </a:lstStyle>
          <a:p>
            <a:pPr lvl="0"/>
            <a:r>
              <a:rPr lang="en-US" dirty="0"/>
              <a:t>EDIT MASTER TEXT STYLES</a:t>
            </a:r>
          </a:p>
        </p:txBody>
      </p:sp>
      <p:sp>
        <p:nvSpPr>
          <p:cNvPr id="14" name="TextBox 13">
            <a:extLst>
              <a:ext uri="{FF2B5EF4-FFF2-40B4-BE49-F238E27FC236}">
                <a16:creationId xmlns:a16="http://schemas.microsoft.com/office/drawing/2014/main" id="{8FAA7C51-39EB-074B-A4CB-2B8C03A2CA4F}"/>
              </a:ext>
            </a:extLst>
          </p:cNvPr>
          <p:cNvSpPr txBox="1"/>
          <p:nvPr userDrawn="1"/>
        </p:nvSpPr>
        <p:spPr>
          <a:xfrm>
            <a:off x="-116843" y="-885575"/>
            <a:ext cx="3390672" cy="646331"/>
          </a:xfrm>
          <a:prstGeom prst="rect">
            <a:avLst/>
          </a:prstGeom>
          <a:noFill/>
        </p:spPr>
        <p:txBody>
          <a:bodyPr wrap="none" rtlCol="0">
            <a:spAutoFit/>
          </a:bodyPr>
          <a:lstStyle/>
          <a:p>
            <a:r>
              <a:rPr lang="en-US" sz="3600" b="1" dirty="0"/>
              <a:t>Charts/Graphs</a:t>
            </a:r>
          </a:p>
        </p:txBody>
      </p:sp>
    </p:spTree>
    <p:extLst>
      <p:ext uri="{BB962C8B-B14F-4D97-AF65-F5344CB8AC3E}">
        <p14:creationId xmlns:p14="http://schemas.microsoft.com/office/powerpoint/2010/main" val="60488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_mc">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EA70999F-7580-4716-87BE-0D260EFD74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94"/>
          <a:stretch/>
        </p:blipFill>
        <p:spPr>
          <a:xfrm>
            <a:off x="-280645" y="-13855"/>
            <a:ext cx="3106304" cy="6411224"/>
          </a:xfrm>
          <a:prstGeom prst="rect">
            <a:avLst/>
          </a:prstGeom>
        </p:spPr>
      </p:pic>
      <p:sp>
        <p:nvSpPr>
          <p:cNvPr id="42" name="Content Placeholder 2">
            <a:extLst>
              <a:ext uri="{FF2B5EF4-FFF2-40B4-BE49-F238E27FC236}">
                <a16:creationId xmlns:a16="http://schemas.microsoft.com/office/drawing/2014/main" id="{3CD5F022-47F3-46D2-9257-17E9EBE1055A}"/>
              </a:ext>
            </a:extLst>
          </p:cNvPr>
          <p:cNvSpPr txBox="1">
            <a:spLocks/>
          </p:cNvSpPr>
          <p:nvPr userDrawn="1"/>
        </p:nvSpPr>
        <p:spPr>
          <a:xfrm>
            <a:off x="500769" y="1701786"/>
            <a:ext cx="3960529" cy="2713777"/>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ct val="0"/>
              </a:spcBef>
            </a:pPr>
            <a:r>
              <a:rPr lang="en-US" sz="2300" b="1" dirty="0">
                <a:latin typeface="Proxima Nova" panose="02000506030000020004" pitchFamily="2" charset="0"/>
                <a:ea typeface="Arial" charset="0"/>
                <a:cs typeface="Arial" charset="0"/>
              </a:rPr>
              <a:t>Morning Consult is a technology company revolutionizing ways to </a:t>
            </a:r>
            <a:r>
              <a:rPr lang="en-US" sz="2300" b="1" dirty="0">
                <a:solidFill>
                  <a:schemeClr val="accent2"/>
                </a:solidFill>
                <a:latin typeface="Proxima Nova" panose="02000506030000020004" pitchFamily="2" charset="0"/>
                <a:ea typeface="Arial" charset="0"/>
                <a:cs typeface="Arial" charset="0"/>
              </a:rPr>
              <a:t>collect</a:t>
            </a:r>
            <a:r>
              <a:rPr lang="en-US" sz="2300" b="1" dirty="0">
                <a:latin typeface="Proxima Nova" panose="02000506030000020004" pitchFamily="2" charset="0"/>
                <a:ea typeface="Arial" charset="0"/>
                <a:cs typeface="Arial" charset="0"/>
              </a:rPr>
              <a:t>, </a:t>
            </a:r>
            <a:r>
              <a:rPr lang="en-US" sz="2300" b="1" dirty="0">
                <a:solidFill>
                  <a:schemeClr val="accent6"/>
                </a:solidFill>
                <a:latin typeface="Proxima Nova" panose="02000506030000020004" pitchFamily="2" charset="0"/>
                <a:ea typeface="Arial" charset="0"/>
                <a:cs typeface="Arial" charset="0"/>
              </a:rPr>
              <a:t>organize</a:t>
            </a:r>
            <a:r>
              <a:rPr lang="en-US" sz="2300" b="1" dirty="0">
                <a:latin typeface="Proxima Nova" panose="02000506030000020004" pitchFamily="2" charset="0"/>
                <a:ea typeface="Arial" charset="0"/>
                <a:cs typeface="Arial" charset="0"/>
              </a:rPr>
              <a:t>, &amp; </a:t>
            </a:r>
            <a:r>
              <a:rPr lang="en-US" sz="2300" b="1" dirty="0">
                <a:solidFill>
                  <a:schemeClr val="accent5">
                    <a:lumMod val="60000"/>
                    <a:lumOff val="40000"/>
                  </a:schemeClr>
                </a:solidFill>
                <a:latin typeface="Proxima Nova" panose="02000506030000020004" pitchFamily="2" charset="0"/>
                <a:ea typeface="Arial" charset="0"/>
                <a:cs typeface="Arial" charset="0"/>
              </a:rPr>
              <a:t>share</a:t>
            </a:r>
            <a:r>
              <a:rPr lang="en-US" sz="2300" b="1" dirty="0">
                <a:solidFill>
                  <a:srgbClr val="8099CA"/>
                </a:solidFill>
                <a:latin typeface="Proxima Nova" panose="02000506030000020004" pitchFamily="2" charset="0"/>
                <a:ea typeface="Arial" charset="0"/>
                <a:cs typeface="Arial" charset="0"/>
              </a:rPr>
              <a:t> </a:t>
            </a:r>
            <a:r>
              <a:rPr lang="en-US" sz="2300" b="1" dirty="0">
                <a:latin typeface="Proxima Nova" panose="02000506030000020004" pitchFamily="2" charset="0"/>
                <a:ea typeface="Arial" charset="0"/>
                <a:cs typeface="Arial" charset="0"/>
              </a:rPr>
              <a:t>survey research data to transform how decisions are made.</a:t>
            </a:r>
          </a:p>
        </p:txBody>
      </p:sp>
      <p:grpSp>
        <p:nvGrpSpPr>
          <p:cNvPr id="43" name="Group 42">
            <a:extLst>
              <a:ext uri="{FF2B5EF4-FFF2-40B4-BE49-F238E27FC236}">
                <a16:creationId xmlns:a16="http://schemas.microsoft.com/office/drawing/2014/main" id="{BE239BD4-1899-4B4D-A006-89501097430A}"/>
              </a:ext>
            </a:extLst>
          </p:cNvPr>
          <p:cNvGrpSpPr/>
          <p:nvPr userDrawn="1"/>
        </p:nvGrpSpPr>
        <p:grpSpPr>
          <a:xfrm>
            <a:off x="4568057" y="4678308"/>
            <a:ext cx="3255700" cy="1108541"/>
            <a:chOff x="7689790" y="5048626"/>
            <a:chExt cx="4117047" cy="1401823"/>
          </a:xfrm>
        </p:grpSpPr>
        <p:pic>
          <p:nvPicPr>
            <p:cNvPr id="44" name="Picture 43">
              <a:extLst>
                <a:ext uri="{FF2B5EF4-FFF2-40B4-BE49-F238E27FC236}">
                  <a16:creationId xmlns:a16="http://schemas.microsoft.com/office/drawing/2014/main" id="{1BFFB23C-C8BF-453F-9372-774ACED7C4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885" t="18014" r="20270" b="15469"/>
            <a:stretch/>
          </p:blipFill>
          <p:spPr>
            <a:xfrm>
              <a:off x="9418183" y="6134010"/>
              <a:ext cx="700378" cy="302879"/>
            </a:xfrm>
            <a:prstGeom prst="rect">
              <a:avLst/>
            </a:prstGeom>
          </p:spPr>
        </p:pic>
        <p:pic>
          <p:nvPicPr>
            <p:cNvPr id="45" name="Picture 44">
              <a:extLst>
                <a:ext uri="{FF2B5EF4-FFF2-40B4-BE49-F238E27FC236}">
                  <a16:creationId xmlns:a16="http://schemas.microsoft.com/office/drawing/2014/main" id="{A481E5F3-7348-41C7-B1CE-72DA5B1E87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4967" b="23947"/>
            <a:stretch/>
          </p:blipFill>
          <p:spPr>
            <a:xfrm>
              <a:off x="8417948" y="6104026"/>
              <a:ext cx="904159" cy="346423"/>
            </a:xfrm>
            <a:prstGeom prst="rect">
              <a:avLst/>
            </a:prstGeom>
          </p:spPr>
        </p:pic>
        <p:pic>
          <p:nvPicPr>
            <p:cNvPr id="46" name="Picture 45">
              <a:extLst>
                <a:ext uri="{FF2B5EF4-FFF2-40B4-BE49-F238E27FC236}">
                  <a16:creationId xmlns:a16="http://schemas.microsoft.com/office/drawing/2014/main" id="{DC6294C9-8BD3-4A16-864F-00A16D1C971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76778" y="5713725"/>
              <a:ext cx="1182383" cy="148883"/>
            </a:xfrm>
            <a:prstGeom prst="rect">
              <a:avLst/>
            </a:prstGeom>
          </p:spPr>
        </p:pic>
        <p:pic>
          <p:nvPicPr>
            <p:cNvPr id="47" name="Picture 46">
              <a:extLst>
                <a:ext uri="{FF2B5EF4-FFF2-40B4-BE49-F238E27FC236}">
                  <a16:creationId xmlns:a16="http://schemas.microsoft.com/office/drawing/2014/main" id="{D3B8A2E1-7027-4C3E-8537-9DD01BB4676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53134" y="5666184"/>
              <a:ext cx="719335" cy="243136"/>
            </a:xfrm>
            <a:prstGeom prst="rect">
              <a:avLst/>
            </a:prstGeom>
          </p:spPr>
        </p:pic>
        <p:pic>
          <p:nvPicPr>
            <p:cNvPr id="48" name="Picture 47">
              <a:extLst>
                <a:ext uri="{FF2B5EF4-FFF2-40B4-BE49-F238E27FC236}">
                  <a16:creationId xmlns:a16="http://schemas.microsoft.com/office/drawing/2014/main" id="{97070828-2681-43B5-B57D-B1D94E119A3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35899" b="35899"/>
            <a:stretch/>
          </p:blipFill>
          <p:spPr>
            <a:xfrm>
              <a:off x="10778419" y="6140437"/>
              <a:ext cx="1028418" cy="290025"/>
            </a:xfrm>
            <a:prstGeom prst="rect">
              <a:avLst/>
            </a:prstGeom>
          </p:spPr>
        </p:pic>
        <p:pic>
          <p:nvPicPr>
            <p:cNvPr id="49" name="Picture 48">
              <a:extLst>
                <a:ext uri="{FF2B5EF4-FFF2-40B4-BE49-F238E27FC236}">
                  <a16:creationId xmlns:a16="http://schemas.microsoft.com/office/drawing/2014/main" id="{D5179937-B78E-47E1-9469-AE41A2B4220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263869" y="6110201"/>
              <a:ext cx="369242" cy="320261"/>
            </a:xfrm>
            <a:prstGeom prst="rect">
              <a:avLst/>
            </a:prstGeom>
          </p:spPr>
        </p:pic>
        <p:pic>
          <p:nvPicPr>
            <p:cNvPr id="50" name="Picture 49">
              <a:extLst>
                <a:ext uri="{FF2B5EF4-FFF2-40B4-BE49-F238E27FC236}">
                  <a16:creationId xmlns:a16="http://schemas.microsoft.com/office/drawing/2014/main" id="{64F3CBD7-8C96-4225-A658-990BCD2346D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76236" y="6125165"/>
              <a:ext cx="521522" cy="320568"/>
            </a:xfrm>
            <a:prstGeom prst="rect">
              <a:avLst/>
            </a:prstGeom>
          </p:spPr>
        </p:pic>
        <p:pic>
          <p:nvPicPr>
            <p:cNvPr id="51" name="Picture 50">
              <a:extLst>
                <a:ext uri="{FF2B5EF4-FFF2-40B4-BE49-F238E27FC236}">
                  <a16:creationId xmlns:a16="http://schemas.microsoft.com/office/drawing/2014/main" id="{1BD3B981-1E88-44F9-849A-27207F36743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86175" y="5593878"/>
              <a:ext cx="306122" cy="306122"/>
            </a:xfrm>
            <a:prstGeom prst="rect">
              <a:avLst/>
            </a:prstGeom>
          </p:spPr>
        </p:pic>
        <p:pic>
          <p:nvPicPr>
            <p:cNvPr id="52" name="Picture 51">
              <a:extLst>
                <a:ext uri="{FF2B5EF4-FFF2-40B4-BE49-F238E27FC236}">
                  <a16:creationId xmlns:a16="http://schemas.microsoft.com/office/drawing/2014/main" id="{8C641BA0-BFF6-44FA-A752-5B317A2E141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562043" y="5681720"/>
              <a:ext cx="675669" cy="180888"/>
            </a:xfrm>
            <a:prstGeom prst="rect">
              <a:avLst/>
            </a:prstGeom>
          </p:spPr>
        </p:pic>
        <p:sp>
          <p:nvSpPr>
            <p:cNvPr id="53" name="Rectangle 52">
              <a:extLst>
                <a:ext uri="{FF2B5EF4-FFF2-40B4-BE49-F238E27FC236}">
                  <a16:creationId xmlns:a16="http://schemas.microsoft.com/office/drawing/2014/main" id="{AAE9B957-E37B-46BC-9398-B8DA01AA4215}"/>
                </a:ext>
              </a:extLst>
            </p:cNvPr>
            <p:cNvSpPr/>
            <p:nvPr/>
          </p:nvSpPr>
          <p:spPr>
            <a:xfrm>
              <a:off x="7689790" y="5193086"/>
              <a:ext cx="932628" cy="276999"/>
            </a:xfrm>
            <a:prstGeom prst="rect">
              <a:avLst/>
            </a:prstGeom>
          </p:spPr>
          <p:txBody>
            <a:bodyPr wrap="none">
              <a:spAutoFit/>
            </a:bodyPr>
            <a:lstStyle/>
            <a:p>
              <a:r>
                <a:rPr lang="en-US" sz="1200" cap="all" spc="110" dirty="0"/>
                <a:t>Clients</a:t>
              </a:r>
            </a:p>
          </p:txBody>
        </p:sp>
        <p:cxnSp>
          <p:nvCxnSpPr>
            <p:cNvPr id="54" name="Straight Connector 53">
              <a:extLst>
                <a:ext uri="{FF2B5EF4-FFF2-40B4-BE49-F238E27FC236}">
                  <a16:creationId xmlns:a16="http://schemas.microsoft.com/office/drawing/2014/main" id="{54285AE1-F77E-463F-B40B-2E24B028ECCC}"/>
                </a:ext>
              </a:extLst>
            </p:cNvPr>
            <p:cNvCxnSpPr>
              <a:cxnSpLocks/>
            </p:cNvCxnSpPr>
            <p:nvPr/>
          </p:nvCxnSpPr>
          <p:spPr>
            <a:xfrm>
              <a:off x="7761588" y="5048626"/>
              <a:ext cx="40038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EA8C0039-E39A-42EF-9FA4-BF54E47F858F}"/>
              </a:ext>
            </a:extLst>
          </p:cNvPr>
          <p:cNvSpPr/>
          <p:nvPr userDrawn="1"/>
        </p:nvSpPr>
        <p:spPr>
          <a:xfrm>
            <a:off x="8159525" y="4820938"/>
            <a:ext cx="1548230" cy="248342"/>
          </a:xfrm>
          <a:prstGeom prst="rect">
            <a:avLst/>
          </a:prstGeom>
        </p:spPr>
        <p:txBody>
          <a:bodyPr wrap="none">
            <a:spAutoFit/>
          </a:bodyPr>
          <a:lstStyle/>
          <a:p>
            <a:r>
              <a:rPr lang="en-US" sz="1200" spc="110" dirty="0"/>
              <a:t>MEDIA PARTNERS</a:t>
            </a:r>
            <a:endParaRPr lang="en-US" sz="1400" spc="110" dirty="0"/>
          </a:p>
        </p:txBody>
      </p:sp>
      <p:cxnSp>
        <p:nvCxnSpPr>
          <p:cNvPr id="56" name="Straight Connector 55">
            <a:extLst>
              <a:ext uri="{FF2B5EF4-FFF2-40B4-BE49-F238E27FC236}">
                <a16:creationId xmlns:a16="http://schemas.microsoft.com/office/drawing/2014/main" id="{312B6684-08CB-4238-8699-E6ABE3E3B37D}"/>
              </a:ext>
            </a:extLst>
          </p:cNvPr>
          <p:cNvCxnSpPr>
            <a:cxnSpLocks/>
          </p:cNvCxnSpPr>
          <p:nvPr userDrawn="1"/>
        </p:nvCxnSpPr>
        <p:spPr>
          <a:xfrm flipV="1">
            <a:off x="8224302" y="4676478"/>
            <a:ext cx="322071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6EB81745-BD4D-475B-AB0E-1B935D9B547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0770" y="543657"/>
            <a:ext cx="3423118" cy="323405"/>
          </a:xfrm>
          <a:prstGeom prst="rect">
            <a:avLst/>
          </a:prstGeom>
        </p:spPr>
      </p:pic>
      <p:sp>
        <p:nvSpPr>
          <p:cNvPr id="58" name="Text Placeholder 33">
            <a:extLst>
              <a:ext uri="{FF2B5EF4-FFF2-40B4-BE49-F238E27FC236}">
                <a16:creationId xmlns:a16="http://schemas.microsoft.com/office/drawing/2014/main" id="{DE9695FE-C14A-413F-A274-A6A4DB58611F}"/>
              </a:ext>
            </a:extLst>
          </p:cNvPr>
          <p:cNvSpPr txBox="1">
            <a:spLocks/>
          </p:cNvSpPr>
          <p:nvPr userDrawn="1"/>
        </p:nvSpPr>
        <p:spPr>
          <a:xfrm>
            <a:off x="7420986" y="1734353"/>
            <a:ext cx="1353863" cy="196721"/>
          </a:xfrm>
          <a:prstGeom prst="rect">
            <a:avLst/>
          </a:prstGeom>
        </p:spPr>
        <p:txBody>
          <a:bodyPr lIns="0" tIns="0" rIns="0" bIns="0" anchor="b"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920"/>
              </a:lnSpc>
            </a:pPr>
            <a:r>
              <a:rPr lang="en-US" sz="1200" spc="150" dirty="0">
                <a:solidFill>
                  <a:schemeClr val="accent6"/>
                </a:solidFill>
              </a:rPr>
              <a:t>ORGANIZE</a:t>
            </a:r>
          </a:p>
        </p:txBody>
      </p:sp>
      <p:cxnSp>
        <p:nvCxnSpPr>
          <p:cNvPr id="59" name="Straight Connector 58">
            <a:extLst>
              <a:ext uri="{FF2B5EF4-FFF2-40B4-BE49-F238E27FC236}">
                <a16:creationId xmlns:a16="http://schemas.microsoft.com/office/drawing/2014/main" id="{AB4C3CC5-5A1D-44E4-87C3-9073717BD20B}"/>
              </a:ext>
            </a:extLst>
          </p:cNvPr>
          <p:cNvCxnSpPr/>
          <p:nvPr userDrawn="1"/>
        </p:nvCxnSpPr>
        <p:spPr>
          <a:xfrm>
            <a:off x="7095739" y="2470014"/>
            <a:ext cx="17286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Content Placeholder 2">
            <a:extLst>
              <a:ext uri="{FF2B5EF4-FFF2-40B4-BE49-F238E27FC236}">
                <a16:creationId xmlns:a16="http://schemas.microsoft.com/office/drawing/2014/main" id="{31BD1684-0FBB-4FCC-A285-D406DC1B1DB1}"/>
              </a:ext>
            </a:extLst>
          </p:cNvPr>
          <p:cNvSpPr txBox="1">
            <a:spLocks/>
          </p:cNvSpPr>
          <p:nvPr userDrawn="1"/>
        </p:nvSpPr>
        <p:spPr>
          <a:xfrm>
            <a:off x="7046735" y="2706196"/>
            <a:ext cx="1956763" cy="1069950"/>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ct val="0"/>
              </a:spcBef>
            </a:pPr>
            <a:r>
              <a:rPr lang="en-US" sz="1300" dirty="0">
                <a:ea typeface="Arial" charset="0"/>
                <a:cs typeface="Arial" charset="0"/>
              </a:rPr>
              <a:t>Morning Consult’s proprietary visualization and analysis software informs strategy and enhances campaigns.</a:t>
            </a:r>
          </a:p>
        </p:txBody>
      </p:sp>
      <p:cxnSp>
        <p:nvCxnSpPr>
          <p:cNvPr id="61" name="Straight Connector 60">
            <a:extLst>
              <a:ext uri="{FF2B5EF4-FFF2-40B4-BE49-F238E27FC236}">
                <a16:creationId xmlns:a16="http://schemas.microsoft.com/office/drawing/2014/main" id="{4B56691C-F04C-4A66-A413-216676A3134C}"/>
              </a:ext>
            </a:extLst>
          </p:cNvPr>
          <p:cNvCxnSpPr/>
          <p:nvPr userDrawn="1"/>
        </p:nvCxnSpPr>
        <p:spPr>
          <a:xfrm>
            <a:off x="9538009" y="2470014"/>
            <a:ext cx="172865" cy="0"/>
          </a:xfrm>
          <a:prstGeom prst="line">
            <a:avLst/>
          </a:prstGeom>
          <a:ln w="38100">
            <a:solidFill>
              <a:srgbClr val="8D8DF3"/>
            </a:solidFill>
          </a:ln>
        </p:spPr>
        <p:style>
          <a:lnRef idx="1">
            <a:schemeClr val="accent1"/>
          </a:lnRef>
          <a:fillRef idx="0">
            <a:schemeClr val="accent1"/>
          </a:fillRef>
          <a:effectRef idx="0">
            <a:schemeClr val="accent1"/>
          </a:effectRef>
          <a:fontRef idx="minor">
            <a:schemeClr val="tx1"/>
          </a:fontRef>
        </p:style>
      </p:cxnSp>
      <p:sp>
        <p:nvSpPr>
          <p:cNvPr id="62" name="Text Placeholder 34">
            <a:extLst>
              <a:ext uri="{FF2B5EF4-FFF2-40B4-BE49-F238E27FC236}">
                <a16:creationId xmlns:a16="http://schemas.microsoft.com/office/drawing/2014/main" id="{92C511CD-81E6-4B78-9CDF-30F7887C93C1}"/>
              </a:ext>
            </a:extLst>
          </p:cNvPr>
          <p:cNvSpPr txBox="1">
            <a:spLocks/>
          </p:cNvSpPr>
          <p:nvPr userDrawn="1"/>
        </p:nvSpPr>
        <p:spPr>
          <a:xfrm>
            <a:off x="9876115" y="1740586"/>
            <a:ext cx="1129601" cy="196721"/>
          </a:xfrm>
          <a:prstGeom prst="rect">
            <a:avLst/>
          </a:prstGeom>
        </p:spPr>
        <p:txBody>
          <a:bodyPr lIns="0" tIns="0" rIns="0" bIns="0" anchor="b"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920"/>
              </a:lnSpc>
            </a:pPr>
            <a:r>
              <a:rPr lang="en-US" sz="1200" spc="150" dirty="0">
                <a:solidFill>
                  <a:schemeClr val="accent5">
                    <a:lumMod val="60000"/>
                    <a:lumOff val="40000"/>
                  </a:schemeClr>
                </a:solidFill>
              </a:rPr>
              <a:t>SHARE</a:t>
            </a:r>
          </a:p>
        </p:txBody>
      </p:sp>
      <p:sp>
        <p:nvSpPr>
          <p:cNvPr id="63" name="Content Placeholder 2">
            <a:extLst>
              <a:ext uri="{FF2B5EF4-FFF2-40B4-BE49-F238E27FC236}">
                <a16:creationId xmlns:a16="http://schemas.microsoft.com/office/drawing/2014/main" id="{6C6FC22D-8AB0-4FEE-BB75-12C07FE6BDE3}"/>
              </a:ext>
            </a:extLst>
          </p:cNvPr>
          <p:cNvSpPr txBox="1">
            <a:spLocks/>
          </p:cNvSpPr>
          <p:nvPr userDrawn="1"/>
        </p:nvSpPr>
        <p:spPr>
          <a:xfrm>
            <a:off x="9519598" y="2684144"/>
            <a:ext cx="2040056" cy="1351571"/>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spcBef>
                <a:spcPct val="0"/>
              </a:spcBef>
            </a:pPr>
            <a:r>
              <a:rPr lang="en-US" sz="1300" dirty="0">
                <a:ea typeface="Arial" charset="0"/>
                <a:cs typeface="Arial" charset="0"/>
              </a:rPr>
              <a:t>Morning Consult’s media platform and email briefings reach key decision makers in media, government, and industry.</a:t>
            </a:r>
          </a:p>
        </p:txBody>
      </p:sp>
      <p:sp>
        <p:nvSpPr>
          <p:cNvPr id="64" name="Content Placeholder 2">
            <a:extLst>
              <a:ext uri="{FF2B5EF4-FFF2-40B4-BE49-F238E27FC236}">
                <a16:creationId xmlns:a16="http://schemas.microsoft.com/office/drawing/2014/main" id="{CFF95444-F886-4BB4-AFAA-45C062C374C9}"/>
              </a:ext>
            </a:extLst>
          </p:cNvPr>
          <p:cNvSpPr txBox="1">
            <a:spLocks/>
          </p:cNvSpPr>
          <p:nvPr userDrawn="1"/>
        </p:nvSpPr>
        <p:spPr>
          <a:xfrm>
            <a:off x="4624961" y="2692624"/>
            <a:ext cx="1978640" cy="1122297"/>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lang="en-US" sz="1300" b="0" dirty="0">
                <a:solidFill>
                  <a:schemeClr val="tx1"/>
                </a:solidFill>
              </a:rPr>
              <a:t>Morning Consult’s advanced survey research technology collects data at unprecedented scale, speed, and accuracy.</a:t>
            </a:r>
          </a:p>
        </p:txBody>
      </p:sp>
      <p:cxnSp>
        <p:nvCxnSpPr>
          <p:cNvPr id="65" name="Straight Connector 64">
            <a:extLst>
              <a:ext uri="{FF2B5EF4-FFF2-40B4-BE49-F238E27FC236}">
                <a16:creationId xmlns:a16="http://schemas.microsoft.com/office/drawing/2014/main" id="{6CD9534A-0BC4-411C-9756-E810D6C20A93}"/>
              </a:ext>
            </a:extLst>
          </p:cNvPr>
          <p:cNvCxnSpPr/>
          <p:nvPr userDrawn="1"/>
        </p:nvCxnSpPr>
        <p:spPr>
          <a:xfrm>
            <a:off x="4624962" y="2474305"/>
            <a:ext cx="1728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ext Placeholder 33">
            <a:extLst>
              <a:ext uri="{FF2B5EF4-FFF2-40B4-BE49-F238E27FC236}">
                <a16:creationId xmlns:a16="http://schemas.microsoft.com/office/drawing/2014/main" id="{58FBD525-F729-460C-B73B-B3A61AD0FB23}"/>
              </a:ext>
            </a:extLst>
          </p:cNvPr>
          <p:cNvSpPr txBox="1">
            <a:spLocks/>
          </p:cNvSpPr>
          <p:nvPr userDrawn="1"/>
        </p:nvSpPr>
        <p:spPr>
          <a:xfrm>
            <a:off x="4978173" y="1731561"/>
            <a:ext cx="1234036" cy="196721"/>
          </a:xfrm>
          <a:prstGeom prst="rect">
            <a:avLst/>
          </a:prstGeom>
        </p:spPr>
        <p:txBody>
          <a:bodyPr lIns="0" tIns="0" rIns="0" bIns="0" anchor="b"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920"/>
              </a:lnSpc>
            </a:pPr>
            <a:r>
              <a:rPr lang="en-US" sz="1200" spc="150" dirty="0">
                <a:solidFill>
                  <a:srgbClr val="00C2C2"/>
                </a:solidFill>
              </a:rPr>
              <a:t>COLLECT</a:t>
            </a:r>
          </a:p>
        </p:txBody>
      </p:sp>
      <p:sp>
        <p:nvSpPr>
          <p:cNvPr id="67" name="Text Placeholder 33">
            <a:extLst>
              <a:ext uri="{FF2B5EF4-FFF2-40B4-BE49-F238E27FC236}">
                <a16:creationId xmlns:a16="http://schemas.microsoft.com/office/drawing/2014/main" id="{E2FCF017-A1A3-4CF8-9521-0C50C302E221}"/>
              </a:ext>
            </a:extLst>
          </p:cNvPr>
          <p:cNvSpPr txBox="1">
            <a:spLocks/>
          </p:cNvSpPr>
          <p:nvPr userDrawn="1"/>
        </p:nvSpPr>
        <p:spPr>
          <a:xfrm>
            <a:off x="4624834" y="2026175"/>
            <a:ext cx="2157905" cy="206951"/>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i="1" dirty="0">
                <a:solidFill>
                  <a:schemeClr val="tx1"/>
                </a:solidFill>
                <a:latin typeface="Georgia" charset="0"/>
                <a:ea typeface="Georgia" charset="0"/>
                <a:cs typeface="Georgia" charset="0"/>
              </a:rPr>
              <a:t>Survey Research</a:t>
            </a:r>
          </a:p>
        </p:txBody>
      </p:sp>
      <p:sp>
        <p:nvSpPr>
          <p:cNvPr id="68" name="Text Placeholder 33">
            <a:extLst>
              <a:ext uri="{FF2B5EF4-FFF2-40B4-BE49-F238E27FC236}">
                <a16:creationId xmlns:a16="http://schemas.microsoft.com/office/drawing/2014/main" id="{A5BE9E78-0A74-4433-A678-5917939D5B3E}"/>
              </a:ext>
            </a:extLst>
          </p:cNvPr>
          <p:cNvSpPr txBox="1">
            <a:spLocks/>
          </p:cNvSpPr>
          <p:nvPr userDrawn="1"/>
        </p:nvSpPr>
        <p:spPr>
          <a:xfrm>
            <a:off x="7067648" y="2026175"/>
            <a:ext cx="2157905" cy="206951"/>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i="1" dirty="0">
                <a:solidFill>
                  <a:schemeClr val="tx1"/>
                </a:solidFill>
                <a:latin typeface="Georgia" charset="0"/>
                <a:ea typeface="Georgia" charset="0"/>
                <a:cs typeface="Georgia" charset="0"/>
              </a:rPr>
              <a:t>Data Intelligence</a:t>
            </a:r>
          </a:p>
        </p:txBody>
      </p:sp>
      <p:sp>
        <p:nvSpPr>
          <p:cNvPr id="69" name="Text Placeholder 33">
            <a:extLst>
              <a:ext uri="{FF2B5EF4-FFF2-40B4-BE49-F238E27FC236}">
                <a16:creationId xmlns:a16="http://schemas.microsoft.com/office/drawing/2014/main" id="{C0F79ED1-306D-47F9-96D2-23236A8732FC}"/>
              </a:ext>
            </a:extLst>
          </p:cNvPr>
          <p:cNvSpPr txBox="1">
            <a:spLocks/>
          </p:cNvSpPr>
          <p:nvPr userDrawn="1"/>
        </p:nvSpPr>
        <p:spPr>
          <a:xfrm>
            <a:off x="9519598" y="2026176"/>
            <a:ext cx="2157905" cy="208890"/>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i="1" dirty="0">
                <a:solidFill>
                  <a:schemeClr val="tx1"/>
                </a:solidFill>
                <a:latin typeface="Georgia" charset="0"/>
                <a:ea typeface="Georgia" charset="0"/>
                <a:cs typeface="Georgia" charset="0"/>
              </a:rPr>
              <a:t>Media Platform</a:t>
            </a:r>
          </a:p>
        </p:txBody>
      </p:sp>
      <p:pic>
        <p:nvPicPr>
          <p:cNvPr id="70" name="Picture 69">
            <a:extLst>
              <a:ext uri="{FF2B5EF4-FFF2-40B4-BE49-F238E27FC236}">
                <a16:creationId xmlns:a16="http://schemas.microsoft.com/office/drawing/2014/main" id="{136E39A4-47D5-4B52-B988-9FF75F649CF1}"/>
              </a:ext>
            </a:extLst>
          </p:cNvPr>
          <p:cNvPicPr>
            <a:picLocks noChangeAspect="1"/>
          </p:cNvPicPr>
          <p:nvPr userDrawn="1"/>
        </p:nvPicPr>
        <p:blipFill>
          <a:blip r:embed="rId13"/>
          <a:stretch>
            <a:fillRect/>
          </a:stretch>
        </p:blipFill>
        <p:spPr>
          <a:xfrm>
            <a:off x="4625809" y="1701786"/>
            <a:ext cx="274320" cy="274320"/>
          </a:xfrm>
          <a:prstGeom prst="rect">
            <a:avLst/>
          </a:prstGeom>
        </p:spPr>
      </p:pic>
      <p:pic>
        <p:nvPicPr>
          <p:cNvPr id="71" name="Picture 70">
            <a:extLst>
              <a:ext uri="{FF2B5EF4-FFF2-40B4-BE49-F238E27FC236}">
                <a16:creationId xmlns:a16="http://schemas.microsoft.com/office/drawing/2014/main" id="{3F4E9ECA-DE9E-4CF9-9398-8B7856BD1140}"/>
              </a:ext>
            </a:extLst>
          </p:cNvPr>
          <p:cNvPicPr>
            <a:picLocks noChangeAspect="1"/>
          </p:cNvPicPr>
          <p:nvPr userDrawn="1"/>
        </p:nvPicPr>
        <p:blipFill>
          <a:blip r:embed="rId14"/>
          <a:stretch>
            <a:fillRect/>
          </a:stretch>
        </p:blipFill>
        <p:spPr>
          <a:xfrm>
            <a:off x="7068251" y="1701786"/>
            <a:ext cx="274320" cy="274320"/>
          </a:xfrm>
          <a:prstGeom prst="rect">
            <a:avLst/>
          </a:prstGeom>
        </p:spPr>
      </p:pic>
      <p:pic>
        <p:nvPicPr>
          <p:cNvPr id="72" name="Picture 71">
            <a:extLst>
              <a:ext uri="{FF2B5EF4-FFF2-40B4-BE49-F238E27FC236}">
                <a16:creationId xmlns:a16="http://schemas.microsoft.com/office/drawing/2014/main" id="{AE9A300B-6E39-4277-8D00-10F6CC48F612}"/>
              </a:ext>
            </a:extLst>
          </p:cNvPr>
          <p:cNvPicPr>
            <a:picLocks noChangeAspect="1"/>
          </p:cNvPicPr>
          <p:nvPr userDrawn="1"/>
        </p:nvPicPr>
        <p:blipFill>
          <a:blip r:embed="rId15"/>
          <a:stretch>
            <a:fillRect/>
          </a:stretch>
        </p:blipFill>
        <p:spPr>
          <a:xfrm>
            <a:off x="9479151" y="1691162"/>
            <a:ext cx="290580" cy="290580"/>
          </a:xfrm>
          <a:prstGeom prst="rect">
            <a:avLst/>
          </a:prstGeom>
        </p:spPr>
      </p:pic>
      <p:pic>
        <p:nvPicPr>
          <p:cNvPr id="73" name="Picture 72">
            <a:extLst>
              <a:ext uri="{FF2B5EF4-FFF2-40B4-BE49-F238E27FC236}">
                <a16:creationId xmlns:a16="http://schemas.microsoft.com/office/drawing/2014/main" id="{9B823021-34E6-43B2-96A5-A572BF6FAD7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440081" y="5536614"/>
            <a:ext cx="872067" cy="177800"/>
          </a:xfrm>
          <a:prstGeom prst="rect">
            <a:avLst/>
          </a:prstGeom>
        </p:spPr>
      </p:pic>
      <p:pic>
        <p:nvPicPr>
          <p:cNvPr id="74" name="Picture 73">
            <a:extLst>
              <a:ext uri="{FF2B5EF4-FFF2-40B4-BE49-F238E27FC236}">
                <a16:creationId xmlns:a16="http://schemas.microsoft.com/office/drawing/2014/main" id="{34B55F60-D972-4919-AC48-27C79903F48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614287" y="5184569"/>
            <a:ext cx="1308100" cy="186267"/>
          </a:xfrm>
          <a:prstGeom prst="rect">
            <a:avLst/>
          </a:prstGeom>
        </p:spPr>
      </p:pic>
      <p:pic>
        <p:nvPicPr>
          <p:cNvPr id="75" name="Picture 74">
            <a:extLst>
              <a:ext uri="{FF2B5EF4-FFF2-40B4-BE49-F238E27FC236}">
                <a16:creationId xmlns:a16="http://schemas.microsoft.com/office/drawing/2014/main" id="{3AFB9E1C-4D02-451D-BD3A-0CD3D3A0B22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183197" y="5174553"/>
            <a:ext cx="753533" cy="139700"/>
          </a:xfrm>
          <a:prstGeom prst="rect">
            <a:avLst/>
          </a:prstGeom>
        </p:spPr>
      </p:pic>
    </p:spTree>
    <p:extLst>
      <p:ext uri="{BB962C8B-B14F-4D97-AF65-F5344CB8AC3E}">
        <p14:creationId xmlns:p14="http://schemas.microsoft.com/office/powerpoint/2010/main" val="183708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debar+ExtraHeadlines (Use for charts) 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nchor="b" anchorCtr="0">
            <a:noAutofit/>
          </a:bodyPr>
          <a:lstStyle>
            <a:lvl1pPr>
              <a:defRPr sz="1800" b="1" spc="0" baseline="0"/>
            </a:lvl1pPr>
          </a:lstStyle>
          <a:p>
            <a:r>
              <a:rPr lang="en-US" dirty="0"/>
              <a:t>Question Text or Takeaway Headline goes here</a:t>
            </a:r>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8" name="Text Placeholder 7">
            <a:extLst>
              <a:ext uri="{FF2B5EF4-FFF2-40B4-BE49-F238E27FC236}">
                <a16:creationId xmlns:a16="http://schemas.microsoft.com/office/drawing/2014/main" id="{9230D943-30F0-824D-B2FC-4640CF6EB90C}"/>
              </a:ext>
            </a:extLst>
          </p:cNvPr>
          <p:cNvSpPr>
            <a:spLocks noGrp="1"/>
          </p:cNvSpPr>
          <p:nvPr>
            <p:ph type="body" sz="quarter" idx="15" hasCustomPrompt="1"/>
          </p:nvPr>
        </p:nvSpPr>
        <p:spPr>
          <a:xfrm>
            <a:off x="3333072" y="1479750"/>
            <a:ext cx="3905288" cy="312738"/>
          </a:xfrm>
        </p:spPr>
        <p:txBody>
          <a:bodyPr anchor="t" anchorCtr="0">
            <a:noAutofit/>
          </a:bodyPr>
          <a:lstStyle>
            <a:lvl1pPr>
              <a:defRPr sz="1100" b="0" i="0" cap="none" spc="20" baseline="0">
                <a:solidFill>
                  <a:schemeClr val="tx1"/>
                </a:solidFill>
              </a:defRPr>
            </a:lvl1pPr>
          </a:lstStyle>
          <a:p>
            <a:pPr lvl="0"/>
            <a:r>
              <a:rPr lang="en-US" dirty="0"/>
              <a:t>Insert Image</a:t>
            </a:r>
          </a:p>
        </p:txBody>
      </p:sp>
      <p:sp>
        <p:nvSpPr>
          <p:cNvPr id="20" name="Text Placeholder 19"/>
          <p:cNvSpPr>
            <a:spLocks noGrp="1"/>
          </p:cNvSpPr>
          <p:nvPr>
            <p:ph type="body" sz="quarter" idx="17" hasCustomPrompt="1"/>
          </p:nvPr>
        </p:nvSpPr>
        <p:spPr>
          <a:xfrm>
            <a:off x="3333209" y="880874"/>
            <a:ext cx="8245072" cy="501359"/>
          </a:xfrm>
        </p:spPr>
        <p:txBody>
          <a:bodyPr>
            <a:normAutofit/>
          </a:bodyPr>
          <a:lstStyle>
            <a:lvl1pPr>
              <a:spcBef>
                <a:spcPts val="0"/>
              </a:spcBef>
              <a:defRPr sz="1400" b="0" i="1" baseline="0">
                <a:solidFill>
                  <a:schemeClr val="tx1">
                    <a:lumMod val="75000"/>
                    <a:lumOff val="25000"/>
                  </a:schemeClr>
                </a:solidFill>
                <a:latin typeface="Georgia" charset="0"/>
                <a:ea typeface="Georgia" charset="0"/>
                <a:cs typeface="Georgia" charset="0"/>
              </a:defRPr>
            </a:lvl1pPr>
          </a:lstStyle>
          <a:p>
            <a:pPr lvl="0"/>
            <a:r>
              <a:rPr lang="en-US" dirty="0"/>
              <a:t>Question text goes here if it isn’t already listed above</a:t>
            </a:r>
          </a:p>
        </p:txBody>
      </p:sp>
      <p:sp>
        <p:nvSpPr>
          <p:cNvPr id="19" name="Text Placeholder 8">
            <a:extLst>
              <a:ext uri="{FF2B5EF4-FFF2-40B4-BE49-F238E27FC236}">
                <a16:creationId xmlns:a16="http://schemas.microsoft.com/office/drawing/2014/main" id="{A7F85C18-021C-473B-B3F6-289D72D073C5}"/>
              </a:ext>
            </a:extLst>
          </p:cNvPr>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a:t>Edit Master text styles</a:t>
            </a:r>
          </a:p>
        </p:txBody>
      </p:sp>
      <p:sp>
        <p:nvSpPr>
          <p:cNvPr id="15" name="Text Placeholder 7">
            <a:extLst>
              <a:ext uri="{FF2B5EF4-FFF2-40B4-BE49-F238E27FC236}">
                <a16:creationId xmlns:a16="http://schemas.microsoft.com/office/drawing/2014/main" id="{4AEFA94E-AE70-449F-B67D-AB9AB609CAAB}"/>
              </a:ext>
            </a:extLst>
          </p:cNvPr>
          <p:cNvSpPr>
            <a:spLocks noGrp="1"/>
          </p:cNvSpPr>
          <p:nvPr>
            <p:ph type="body" sz="quarter" idx="18" hasCustomPrompt="1"/>
          </p:nvPr>
        </p:nvSpPr>
        <p:spPr>
          <a:xfrm>
            <a:off x="-1080399" y="419188"/>
            <a:ext cx="970376" cy="369299"/>
          </a:xfrm>
        </p:spPr>
        <p:txBody>
          <a:bodyPr anchor="t" anchorCtr="0">
            <a:noAutofit/>
          </a:bodyPr>
          <a:lstStyle>
            <a:lvl1pPr>
              <a:defRPr sz="2400" b="0" i="0" cap="none" spc="20" baseline="0">
                <a:solidFill>
                  <a:schemeClr val="tx1"/>
                </a:solidFill>
              </a:defRPr>
            </a:lvl1pPr>
          </a:lstStyle>
          <a:p>
            <a:pPr lvl="0"/>
            <a:r>
              <a:rPr lang="en-US" dirty="0" err="1"/>
              <a:t>Qnum</a:t>
            </a:r>
            <a:endParaRPr lang="en-US" dirty="0"/>
          </a:p>
        </p:txBody>
      </p:sp>
    </p:spTree>
    <p:extLst>
      <p:ext uri="{BB962C8B-B14F-4D97-AF65-F5344CB8AC3E}">
        <p14:creationId xmlns:p14="http://schemas.microsoft.com/office/powerpoint/2010/main" val="158838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debar+ExtraHeadlines (Use for charts) 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nchor="b" anchorCtr="0">
            <a:noAutofit/>
          </a:bodyPr>
          <a:lstStyle>
            <a:lvl1pPr>
              <a:defRPr sz="1800" b="1" spc="0" baseline="0"/>
            </a:lvl1pPr>
          </a:lstStyle>
          <a:p>
            <a:r>
              <a:rPr lang="en-US" dirty="0"/>
              <a:t>Question Text or Takeaway Headline goes here</a:t>
            </a:r>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8" name="Text Placeholder 7">
            <a:extLst>
              <a:ext uri="{FF2B5EF4-FFF2-40B4-BE49-F238E27FC236}">
                <a16:creationId xmlns:a16="http://schemas.microsoft.com/office/drawing/2014/main" id="{9230D943-30F0-824D-B2FC-4640CF6EB90C}"/>
              </a:ext>
            </a:extLst>
          </p:cNvPr>
          <p:cNvSpPr>
            <a:spLocks noGrp="1"/>
          </p:cNvSpPr>
          <p:nvPr>
            <p:ph type="body" sz="quarter" idx="15" hasCustomPrompt="1"/>
          </p:nvPr>
        </p:nvSpPr>
        <p:spPr>
          <a:xfrm>
            <a:off x="3333072" y="1479750"/>
            <a:ext cx="3905288" cy="312738"/>
          </a:xfrm>
        </p:spPr>
        <p:txBody>
          <a:bodyPr anchor="t" anchorCtr="0">
            <a:noAutofit/>
          </a:bodyPr>
          <a:lstStyle>
            <a:lvl1pPr>
              <a:defRPr sz="1100" b="1" i="0" cap="none" spc="20" baseline="0"/>
            </a:lvl1pPr>
          </a:lstStyle>
          <a:p>
            <a:pPr lvl="0"/>
            <a:r>
              <a:rPr lang="en-US" dirty="0"/>
              <a:t>INCLUDE AUDIENCE IF NECESSARY (AMONG MEN)</a:t>
            </a:r>
          </a:p>
        </p:txBody>
      </p:sp>
      <p:sp>
        <p:nvSpPr>
          <p:cNvPr id="20" name="Text Placeholder 19"/>
          <p:cNvSpPr>
            <a:spLocks noGrp="1"/>
          </p:cNvSpPr>
          <p:nvPr>
            <p:ph type="body" sz="quarter" idx="17" hasCustomPrompt="1"/>
          </p:nvPr>
        </p:nvSpPr>
        <p:spPr>
          <a:xfrm>
            <a:off x="3333209" y="880874"/>
            <a:ext cx="8245072" cy="501359"/>
          </a:xfrm>
        </p:spPr>
        <p:txBody>
          <a:bodyPr>
            <a:normAutofit/>
          </a:bodyPr>
          <a:lstStyle>
            <a:lvl1pPr>
              <a:spcBef>
                <a:spcPts val="0"/>
              </a:spcBef>
              <a:defRPr sz="1400" b="0" i="1" baseline="0">
                <a:solidFill>
                  <a:schemeClr val="tx1">
                    <a:lumMod val="75000"/>
                    <a:lumOff val="25000"/>
                  </a:schemeClr>
                </a:solidFill>
                <a:latin typeface="Georgia" charset="0"/>
                <a:ea typeface="Georgia" charset="0"/>
                <a:cs typeface="Georgia" charset="0"/>
              </a:defRPr>
            </a:lvl1pPr>
          </a:lstStyle>
          <a:p>
            <a:pPr lvl="0"/>
            <a:r>
              <a:rPr lang="en-US" dirty="0"/>
              <a:t>Question text goes here if it isn’t already listed above</a:t>
            </a:r>
          </a:p>
        </p:txBody>
      </p:sp>
      <p:sp>
        <p:nvSpPr>
          <p:cNvPr id="19" name="Text Placeholder 8">
            <a:extLst>
              <a:ext uri="{FF2B5EF4-FFF2-40B4-BE49-F238E27FC236}">
                <a16:creationId xmlns:a16="http://schemas.microsoft.com/office/drawing/2014/main" id="{A7F85C18-021C-473B-B3F6-289D72D073C5}"/>
              </a:ext>
            </a:extLst>
          </p:cNvPr>
          <p:cNvSpPr>
            <a:spLocks noGrp="1"/>
          </p:cNvSpPr>
          <p:nvPr>
            <p:ph type="body" sz="quarter" idx="13"/>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
        <p:nvSpPr>
          <p:cNvPr id="14" name="Title 1">
            <a:extLst>
              <a:ext uri="{FF2B5EF4-FFF2-40B4-BE49-F238E27FC236}">
                <a16:creationId xmlns:a16="http://schemas.microsoft.com/office/drawing/2014/main" id="{7B77A827-18DF-4D4D-A08F-010CED65B17A}"/>
              </a:ext>
            </a:extLst>
          </p:cNvPr>
          <p:cNvSpPr txBox="1">
            <a:spLocks/>
          </p:cNvSpPr>
          <p:nvPr userDrawn="1"/>
        </p:nvSpPr>
        <p:spPr>
          <a:xfrm>
            <a:off x="-1173217" y="372567"/>
            <a:ext cx="1114211" cy="61446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1800" b="1" kern="1200" spc="0" baseline="0">
                <a:solidFill>
                  <a:schemeClr val="tx1"/>
                </a:solidFill>
                <a:latin typeface="+mj-lt"/>
                <a:ea typeface="+mj-ea"/>
                <a:cs typeface="+mj-cs"/>
              </a:defRPr>
            </a:lvl1pPr>
          </a:lstStyle>
          <a:p>
            <a:r>
              <a:rPr lang="en-US" dirty="0"/>
              <a:t>QNUM</a:t>
            </a:r>
          </a:p>
        </p:txBody>
      </p:sp>
      <p:sp>
        <p:nvSpPr>
          <p:cNvPr id="15" name="Text Placeholder 7">
            <a:extLst>
              <a:ext uri="{FF2B5EF4-FFF2-40B4-BE49-F238E27FC236}">
                <a16:creationId xmlns:a16="http://schemas.microsoft.com/office/drawing/2014/main" id="{4B35149E-BC96-4D4E-B1E4-B549909E1971}"/>
              </a:ext>
            </a:extLst>
          </p:cNvPr>
          <p:cNvSpPr>
            <a:spLocks noGrp="1"/>
          </p:cNvSpPr>
          <p:nvPr>
            <p:ph type="body" sz="quarter" idx="18" hasCustomPrompt="1"/>
          </p:nvPr>
        </p:nvSpPr>
        <p:spPr>
          <a:xfrm>
            <a:off x="3342592" y="1889329"/>
            <a:ext cx="3905288" cy="312738"/>
          </a:xfrm>
        </p:spPr>
        <p:txBody>
          <a:bodyPr anchor="t" anchorCtr="0">
            <a:noAutofit/>
          </a:bodyPr>
          <a:lstStyle>
            <a:lvl1pPr>
              <a:defRPr sz="1100" b="0" i="0" cap="none" spc="20" baseline="0">
                <a:solidFill>
                  <a:schemeClr val="tx1"/>
                </a:solidFill>
              </a:defRPr>
            </a:lvl1pPr>
          </a:lstStyle>
          <a:p>
            <a:pPr lvl="0"/>
            <a:r>
              <a:rPr lang="en-US" dirty="0"/>
              <a:t>Insert Image</a:t>
            </a:r>
          </a:p>
        </p:txBody>
      </p:sp>
    </p:spTree>
    <p:extLst>
      <p:ext uri="{BB962C8B-B14F-4D97-AF65-F5344CB8AC3E}">
        <p14:creationId xmlns:p14="http://schemas.microsoft.com/office/powerpoint/2010/main" val="71652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_points_base">
    <p:spTree>
      <p:nvGrpSpPr>
        <p:cNvPr id="1" name=""/>
        <p:cNvGrpSpPr/>
        <p:nvPr/>
      </p:nvGrpSpPr>
      <p:grpSpPr>
        <a:xfrm>
          <a:off x="0" y="0"/>
          <a:ext cx="0" cy="0"/>
          <a:chOff x="0" y="0"/>
          <a:chExt cx="0" cy="0"/>
        </a:xfrm>
      </p:grpSpPr>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45" name="Text Placeholder 8">
            <a:extLst>
              <a:ext uri="{FF2B5EF4-FFF2-40B4-BE49-F238E27FC236}">
                <a16:creationId xmlns:a16="http://schemas.microsoft.com/office/drawing/2014/main" id="{837CF543-2466-4AFC-9989-063AA6CB108F}"/>
              </a:ext>
            </a:extLst>
          </p:cNvPr>
          <p:cNvSpPr>
            <a:spLocks noGrp="1"/>
          </p:cNvSpPr>
          <p:nvPr>
            <p:ph type="body" sz="quarter" idx="13" hasCustomPrompt="1"/>
          </p:nvPr>
        </p:nvSpPr>
        <p:spPr>
          <a:xfrm>
            <a:off x="3246120" y="5916168"/>
            <a:ext cx="8430768" cy="210892"/>
          </a:xfrm>
        </p:spPr>
        <p:txBody>
          <a:bodyPr lIns="0" tIns="0" rIns="0" bIns="0" anchor="t" anchorCtr="0">
            <a:noAutofit/>
          </a:bodyPr>
          <a:lstStyle>
            <a:lvl1pPr>
              <a:defRPr sz="12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Put methodology here</a:t>
            </a:r>
          </a:p>
        </p:txBody>
      </p:sp>
      <p:sp>
        <p:nvSpPr>
          <p:cNvPr id="47" name="Text Placeholder 8">
            <a:extLst>
              <a:ext uri="{FF2B5EF4-FFF2-40B4-BE49-F238E27FC236}">
                <a16:creationId xmlns:a16="http://schemas.microsoft.com/office/drawing/2014/main" id="{44EB322B-B86D-48CC-A340-9609B13C180B}"/>
              </a:ext>
            </a:extLst>
          </p:cNvPr>
          <p:cNvSpPr>
            <a:spLocks noGrp="1"/>
          </p:cNvSpPr>
          <p:nvPr>
            <p:ph type="body" sz="quarter" idx="15" hasCustomPrompt="1"/>
          </p:nvPr>
        </p:nvSpPr>
        <p:spPr>
          <a:xfrm>
            <a:off x="3969444" y="664082"/>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48" name="Text Placeholder 8">
            <a:extLst>
              <a:ext uri="{FF2B5EF4-FFF2-40B4-BE49-F238E27FC236}">
                <a16:creationId xmlns:a16="http://schemas.microsoft.com/office/drawing/2014/main" id="{CD6CB7C8-ABA3-494A-804B-C40200A6FBAB}"/>
              </a:ext>
            </a:extLst>
          </p:cNvPr>
          <p:cNvSpPr>
            <a:spLocks noGrp="1"/>
          </p:cNvSpPr>
          <p:nvPr>
            <p:ph type="body" sz="quarter" idx="16" hasCustomPrompt="1"/>
          </p:nvPr>
        </p:nvSpPr>
        <p:spPr>
          <a:xfrm>
            <a:off x="3969444" y="3696478"/>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49" name="Text Placeholder 8">
            <a:extLst>
              <a:ext uri="{FF2B5EF4-FFF2-40B4-BE49-F238E27FC236}">
                <a16:creationId xmlns:a16="http://schemas.microsoft.com/office/drawing/2014/main" id="{EAFAE5E8-520D-42FB-915F-CAE1207C7685}"/>
              </a:ext>
            </a:extLst>
          </p:cNvPr>
          <p:cNvSpPr>
            <a:spLocks noGrp="1"/>
          </p:cNvSpPr>
          <p:nvPr>
            <p:ph type="body" sz="quarter" idx="17" hasCustomPrompt="1"/>
          </p:nvPr>
        </p:nvSpPr>
        <p:spPr>
          <a:xfrm>
            <a:off x="3969444" y="2938379"/>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50" name="Text Placeholder 8">
            <a:extLst>
              <a:ext uri="{FF2B5EF4-FFF2-40B4-BE49-F238E27FC236}">
                <a16:creationId xmlns:a16="http://schemas.microsoft.com/office/drawing/2014/main" id="{9318E5CD-2EDD-4B0C-A36A-5325B9E87CD5}"/>
              </a:ext>
            </a:extLst>
          </p:cNvPr>
          <p:cNvSpPr>
            <a:spLocks noGrp="1"/>
          </p:cNvSpPr>
          <p:nvPr>
            <p:ph type="body" sz="quarter" idx="18" hasCustomPrompt="1"/>
          </p:nvPr>
        </p:nvSpPr>
        <p:spPr>
          <a:xfrm>
            <a:off x="3969444" y="2180280"/>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51" name="Text Placeholder 8">
            <a:extLst>
              <a:ext uri="{FF2B5EF4-FFF2-40B4-BE49-F238E27FC236}">
                <a16:creationId xmlns:a16="http://schemas.microsoft.com/office/drawing/2014/main" id="{668F6D9F-DB70-4382-94F9-B41CD1EE4368}"/>
              </a:ext>
            </a:extLst>
          </p:cNvPr>
          <p:cNvSpPr>
            <a:spLocks noGrp="1"/>
          </p:cNvSpPr>
          <p:nvPr>
            <p:ph type="body" sz="quarter" idx="19" hasCustomPrompt="1"/>
          </p:nvPr>
        </p:nvSpPr>
        <p:spPr>
          <a:xfrm>
            <a:off x="3969444" y="1422181"/>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54" name="Text Placeholder 8">
            <a:extLst>
              <a:ext uri="{FF2B5EF4-FFF2-40B4-BE49-F238E27FC236}">
                <a16:creationId xmlns:a16="http://schemas.microsoft.com/office/drawing/2014/main" id="{4436154E-5CF2-4FF5-9952-2E14E0E7C56D}"/>
              </a:ext>
            </a:extLst>
          </p:cNvPr>
          <p:cNvSpPr>
            <a:spLocks noGrp="1"/>
          </p:cNvSpPr>
          <p:nvPr>
            <p:ph type="body" sz="quarter" idx="20" hasCustomPrompt="1"/>
          </p:nvPr>
        </p:nvSpPr>
        <p:spPr>
          <a:xfrm>
            <a:off x="3969444" y="4454579"/>
            <a:ext cx="7562088" cy="594360"/>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Key point goes here, keep it as brief as possible, </a:t>
            </a:r>
            <a:r>
              <a:rPr lang="en-US" sz="1500" dirty="0">
                <a:solidFill>
                  <a:schemeClr val="accent2"/>
                </a:solidFill>
              </a:rPr>
              <a:t>bold what’s important</a:t>
            </a:r>
            <a:r>
              <a:rPr lang="en-US" sz="1500" b="0" dirty="0">
                <a:solidFill>
                  <a:schemeClr val="accent2"/>
                </a:solidFill>
              </a:rPr>
              <a:t> </a:t>
            </a:r>
            <a:r>
              <a:rPr lang="en-US" sz="1500" b="0" dirty="0">
                <a:solidFill>
                  <a:srgbClr val="2B2B2B"/>
                </a:solidFill>
              </a:rPr>
              <a:t>key point goes here, keep it as brief as possible</a:t>
            </a:r>
          </a:p>
        </p:txBody>
      </p:sp>
      <p:sp>
        <p:nvSpPr>
          <p:cNvPr id="67" name="Text Placeholder 8">
            <a:extLst>
              <a:ext uri="{FF2B5EF4-FFF2-40B4-BE49-F238E27FC236}">
                <a16:creationId xmlns:a16="http://schemas.microsoft.com/office/drawing/2014/main" id="{36AA6D49-CFDF-41AF-9F08-70ACB297EE7C}"/>
              </a:ext>
            </a:extLst>
          </p:cNvPr>
          <p:cNvSpPr>
            <a:spLocks noGrp="1"/>
          </p:cNvSpPr>
          <p:nvPr>
            <p:ph type="body" sz="quarter" idx="21" hasCustomPrompt="1"/>
          </p:nvPr>
        </p:nvSpPr>
        <p:spPr>
          <a:xfrm>
            <a:off x="3486111" y="664262"/>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68" name="Text Placeholder 8">
            <a:extLst>
              <a:ext uri="{FF2B5EF4-FFF2-40B4-BE49-F238E27FC236}">
                <a16:creationId xmlns:a16="http://schemas.microsoft.com/office/drawing/2014/main" id="{FE9E5B84-E6CA-4ED4-8FE6-EF95A0B16376}"/>
              </a:ext>
            </a:extLst>
          </p:cNvPr>
          <p:cNvSpPr>
            <a:spLocks noGrp="1"/>
          </p:cNvSpPr>
          <p:nvPr>
            <p:ph type="body" sz="quarter" idx="22" hasCustomPrompt="1"/>
          </p:nvPr>
        </p:nvSpPr>
        <p:spPr>
          <a:xfrm>
            <a:off x="3488929" y="4454579"/>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69" name="Text Placeholder 8">
            <a:extLst>
              <a:ext uri="{FF2B5EF4-FFF2-40B4-BE49-F238E27FC236}">
                <a16:creationId xmlns:a16="http://schemas.microsoft.com/office/drawing/2014/main" id="{AD91D89A-B766-4C14-B9FE-2C87AD031A11}"/>
              </a:ext>
            </a:extLst>
          </p:cNvPr>
          <p:cNvSpPr>
            <a:spLocks noGrp="1"/>
          </p:cNvSpPr>
          <p:nvPr>
            <p:ph type="body" sz="quarter" idx="23" hasCustomPrompt="1"/>
          </p:nvPr>
        </p:nvSpPr>
        <p:spPr>
          <a:xfrm>
            <a:off x="3486111" y="1422325"/>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0" name="Text Placeholder 8">
            <a:extLst>
              <a:ext uri="{FF2B5EF4-FFF2-40B4-BE49-F238E27FC236}">
                <a16:creationId xmlns:a16="http://schemas.microsoft.com/office/drawing/2014/main" id="{317003A7-D525-4F1B-A0CF-DFF32EDB7337}"/>
              </a:ext>
            </a:extLst>
          </p:cNvPr>
          <p:cNvSpPr>
            <a:spLocks noGrp="1"/>
          </p:cNvSpPr>
          <p:nvPr>
            <p:ph type="body" sz="quarter" idx="24" hasCustomPrompt="1"/>
          </p:nvPr>
        </p:nvSpPr>
        <p:spPr>
          <a:xfrm>
            <a:off x="3480357" y="2180388"/>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1" name="Text Placeholder 8">
            <a:extLst>
              <a:ext uri="{FF2B5EF4-FFF2-40B4-BE49-F238E27FC236}">
                <a16:creationId xmlns:a16="http://schemas.microsoft.com/office/drawing/2014/main" id="{D4E0D5EA-3E29-49E5-8840-C65CC9413011}"/>
              </a:ext>
            </a:extLst>
          </p:cNvPr>
          <p:cNvSpPr>
            <a:spLocks noGrp="1"/>
          </p:cNvSpPr>
          <p:nvPr>
            <p:ph type="body" sz="quarter" idx="25" hasCustomPrompt="1"/>
          </p:nvPr>
        </p:nvSpPr>
        <p:spPr>
          <a:xfrm>
            <a:off x="3480357" y="2938451"/>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2" name="Text Placeholder 8">
            <a:extLst>
              <a:ext uri="{FF2B5EF4-FFF2-40B4-BE49-F238E27FC236}">
                <a16:creationId xmlns:a16="http://schemas.microsoft.com/office/drawing/2014/main" id="{3EF29F5C-58D2-4BAD-A0AD-8C88D447B00C}"/>
              </a:ext>
            </a:extLst>
          </p:cNvPr>
          <p:cNvSpPr>
            <a:spLocks noGrp="1"/>
          </p:cNvSpPr>
          <p:nvPr>
            <p:ph type="body" sz="quarter" idx="26" hasCustomPrompt="1"/>
          </p:nvPr>
        </p:nvSpPr>
        <p:spPr>
          <a:xfrm>
            <a:off x="3480357" y="3696514"/>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3" name="Text Placeholder 2">
            <a:extLst>
              <a:ext uri="{FF2B5EF4-FFF2-40B4-BE49-F238E27FC236}">
                <a16:creationId xmlns:a16="http://schemas.microsoft.com/office/drawing/2014/main" id="{6F1A6C94-6A8B-4E93-9C3A-B01E1A8D4E24}"/>
              </a:ext>
            </a:extLst>
          </p:cNvPr>
          <p:cNvSpPr>
            <a:spLocks noGrp="1"/>
          </p:cNvSpPr>
          <p:nvPr>
            <p:ph type="body" sz="quarter" idx="27" hasCustomPrompt="1"/>
          </p:nvPr>
        </p:nvSpPr>
        <p:spPr>
          <a:xfrm>
            <a:off x="3246438" y="6206580"/>
            <a:ext cx="8431212" cy="601663"/>
          </a:xfrm>
        </p:spPr>
        <p:txBody>
          <a:bodyPr>
            <a:normAutofit/>
          </a:bodyPr>
          <a:lstStyle>
            <a:lvl1pPr>
              <a:defRPr sz="1200" b="0">
                <a:solidFill>
                  <a:schemeClr val="tx1"/>
                </a:solidFill>
              </a:defRPr>
            </a:lvl1pPr>
          </a:lstStyle>
          <a:p>
            <a:pPr lvl="0"/>
            <a:r>
              <a:rPr lang="en-US" b="0" dirty="0"/>
              <a:t>METHODOLOGY</a:t>
            </a:r>
            <a:endParaRPr lang="en-US" dirty="0"/>
          </a:p>
        </p:txBody>
      </p:sp>
      <p:sp>
        <p:nvSpPr>
          <p:cNvPr id="29" name="Text Placeholder 8">
            <a:extLst>
              <a:ext uri="{FF2B5EF4-FFF2-40B4-BE49-F238E27FC236}">
                <a16:creationId xmlns:a16="http://schemas.microsoft.com/office/drawing/2014/main" id="{A4F25D7F-5406-4C58-8EB5-AE4BDF5AAA74}"/>
              </a:ext>
            </a:extLst>
          </p:cNvPr>
          <p:cNvSpPr>
            <a:spLocks noGrp="1"/>
          </p:cNvSpPr>
          <p:nvPr>
            <p:ph type="body" sz="quarter" idx="28"/>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405958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_points_long">
    <p:spTree>
      <p:nvGrpSpPr>
        <p:cNvPr id="1" name=""/>
        <p:cNvGrpSpPr/>
        <p:nvPr/>
      </p:nvGrpSpPr>
      <p:grpSpPr>
        <a:xfrm>
          <a:off x="0" y="0"/>
          <a:ext cx="0" cy="0"/>
          <a:chOff x="0" y="0"/>
          <a:chExt cx="0" cy="0"/>
        </a:xfrm>
      </p:grpSpPr>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cxnSp>
        <p:nvCxnSpPr>
          <p:cNvPr id="46" name="Straight Connector 45">
            <a:extLst>
              <a:ext uri="{FF2B5EF4-FFF2-40B4-BE49-F238E27FC236}">
                <a16:creationId xmlns:a16="http://schemas.microsoft.com/office/drawing/2014/main" id="{43B3B622-450D-4E22-B5E1-9897A893D51C}"/>
              </a:ext>
            </a:extLst>
          </p:cNvPr>
          <p:cNvCxnSpPr/>
          <p:nvPr userDrawn="1"/>
        </p:nvCxnSpPr>
        <p:spPr>
          <a:xfrm>
            <a:off x="7445674" y="433644"/>
            <a:ext cx="0" cy="5088382"/>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72" name="Text Placeholder 8">
            <a:extLst>
              <a:ext uri="{FF2B5EF4-FFF2-40B4-BE49-F238E27FC236}">
                <a16:creationId xmlns:a16="http://schemas.microsoft.com/office/drawing/2014/main" id="{114177B3-BA1F-4332-9CCD-109B1B97CC0F}"/>
              </a:ext>
            </a:extLst>
          </p:cNvPr>
          <p:cNvSpPr>
            <a:spLocks noGrp="1"/>
          </p:cNvSpPr>
          <p:nvPr>
            <p:ph type="body" sz="quarter" idx="21" hasCustomPrompt="1"/>
          </p:nvPr>
        </p:nvSpPr>
        <p:spPr>
          <a:xfrm>
            <a:off x="3438144" y="621792"/>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3" name="Text Placeholder 8">
            <a:extLst>
              <a:ext uri="{FF2B5EF4-FFF2-40B4-BE49-F238E27FC236}">
                <a16:creationId xmlns:a16="http://schemas.microsoft.com/office/drawing/2014/main" id="{AE5F6FDC-655A-4421-8277-C9D5B48ED023}"/>
              </a:ext>
            </a:extLst>
          </p:cNvPr>
          <p:cNvSpPr>
            <a:spLocks noGrp="1"/>
          </p:cNvSpPr>
          <p:nvPr>
            <p:ph type="body" sz="quarter" idx="22" hasCustomPrompt="1"/>
          </p:nvPr>
        </p:nvSpPr>
        <p:spPr>
          <a:xfrm>
            <a:off x="3438144" y="2959800"/>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4" name="Text Placeholder 8">
            <a:extLst>
              <a:ext uri="{FF2B5EF4-FFF2-40B4-BE49-F238E27FC236}">
                <a16:creationId xmlns:a16="http://schemas.microsoft.com/office/drawing/2014/main" id="{D59C309E-6B3E-46C9-8A88-21CDB60D8FC7}"/>
              </a:ext>
            </a:extLst>
          </p:cNvPr>
          <p:cNvSpPr>
            <a:spLocks noGrp="1"/>
          </p:cNvSpPr>
          <p:nvPr>
            <p:ph type="body" sz="quarter" idx="23" hasCustomPrompt="1"/>
          </p:nvPr>
        </p:nvSpPr>
        <p:spPr>
          <a:xfrm>
            <a:off x="7900416" y="621792"/>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5" name="Text Placeholder 8">
            <a:extLst>
              <a:ext uri="{FF2B5EF4-FFF2-40B4-BE49-F238E27FC236}">
                <a16:creationId xmlns:a16="http://schemas.microsoft.com/office/drawing/2014/main" id="{BF14267E-7861-4B1A-8425-E5BCA4EAA201}"/>
              </a:ext>
            </a:extLst>
          </p:cNvPr>
          <p:cNvSpPr>
            <a:spLocks noGrp="1"/>
          </p:cNvSpPr>
          <p:nvPr>
            <p:ph type="body" sz="quarter" idx="24" hasCustomPrompt="1"/>
          </p:nvPr>
        </p:nvSpPr>
        <p:spPr>
          <a:xfrm>
            <a:off x="7894737" y="4285680"/>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6" name="Text Placeholder 8">
            <a:extLst>
              <a:ext uri="{FF2B5EF4-FFF2-40B4-BE49-F238E27FC236}">
                <a16:creationId xmlns:a16="http://schemas.microsoft.com/office/drawing/2014/main" id="{F264D6AF-C620-4399-B20B-7EDB7E426DA1}"/>
              </a:ext>
            </a:extLst>
          </p:cNvPr>
          <p:cNvSpPr>
            <a:spLocks noGrp="1"/>
          </p:cNvSpPr>
          <p:nvPr>
            <p:ph type="body" sz="quarter" idx="25" hasCustomPrompt="1"/>
          </p:nvPr>
        </p:nvSpPr>
        <p:spPr>
          <a:xfrm>
            <a:off x="3438144" y="4705160"/>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7" name="Text Placeholder 8">
            <a:extLst>
              <a:ext uri="{FF2B5EF4-FFF2-40B4-BE49-F238E27FC236}">
                <a16:creationId xmlns:a16="http://schemas.microsoft.com/office/drawing/2014/main" id="{A78D6092-63A9-40BE-9846-B86B80A1CBEB}"/>
              </a:ext>
            </a:extLst>
          </p:cNvPr>
          <p:cNvSpPr>
            <a:spLocks noGrp="1"/>
          </p:cNvSpPr>
          <p:nvPr>
            <p:ph type="body" sz="quarter" idx="26" hasCustomPrompt="1"/>
          </p:nvPr>
        </p:nvSpPr>
        <p:spPr>
          <a:xfrm>
            <a:off x="7900416" y="1783656"/>
            <a:ext cx="274320" cy="272319"/>
          </a:xfrm>
        </p:spPr>
        <p:txBody>
          <a:bodyPr lIns="0" tIns="0" rIns="0" bIns="0" anchor="t" anchorCtr="0">
            <a:noAutofit/>
          </a:bodyPr>
          <a:lstStyle>
            <a:lvl1pPr>
              <a:defRPr sz="15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spcBef>
                <a:spcPts val="400"/>
              </a:spcBef>
              <a:spcAft>
                <a:spcPts val="600"/>
              </a:spcAft>
            </a:pPr>
            <a:r>
              <a:rPr lang="en-US" sz="1500" b="0" dirty="0">
                <a:solidFill>
                  <a:srgbClr val="2B2B2B"/>
                </a:solidFill>
              </a:rPr>
              <a:t>c</a:t>
            </a:r>
          </a:p>
        </p:txBody>
      </p:sp>
      <p:sp>
        <p:nvSpPr>
          <p:cNvPr id="79" name="Text Placeholder 8">
            <a:extLst>
              <a:ext uri="{FF2B5EF4-FFF2-40B4-BE49-F238E27FC236}">
                <a16:creationId xmlns:a16="http://schemas.microsoft.com/office/drawing/2014/main" id="{00820BF8-C55A-478F-9EEB-694268AD2BA4}"/>
              </a:ext>
            </a:extLst>
          </p:cNvPr>
          <p:cNvSpPr>
            <a:spLocks noGrp="1"/>
          </p:cNvSpPr>
          <p:nvPr>
            <p:ph type="body" sz="quarter" idx="13" hasCustomPrompt="1"/>
          </p:nvPr>
        </p:nvSpPr>
        <p:spPr>
          <a:xfrm>
            <a:off x="3246120" y="5916168"/>
            <a:ext cx="8430768" cy="210892"/>
          </a:xfrm>
        </p:spPr>
        <p:txBody>
          <a:bodyPr lIns="0" tIns="0" rIns="0" bIns="0" anchor="t" anchorCtr="0">
            <a:noAutofit/>
          </a:bodyPr>
          <a:lstStyle>
            <a:lvl1pPr>
              <a:defRPr sz="12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Put methodology here</a:t>
            </a:r>
          </a:p>
        </p:txBody>
      </p:sp>
      <p:sp>
        <p:nvSpPr>
          <p:cNvPr id="3" name="Text Placeholder 2">
            <a:extLst>
              <a:ext uri="{FF2B5EF4-FFF2-40B4-BE49-F238E27FC236}">
                <a16:creationId xmlns:a16="http://schemas.microsoft.com/office/drawing/2014/main" id="{B7A84357-F043-45D3-86C8-E5158F5D932D}"/>
              </a:ext>
            </a:extLst>
          </p:cNvPr>
          <p:cNvSpPr>
            <a:spLocks noGrp="1"/>
          </p:cNvSpPr>
          <p:nvPr>
            <p:ph type="body" sz="quarter" idx="27" hasCustomPrompt="1"/>
          </p:nvPr>
        </p:nvSpPr>
        <p:spPr>
          <a:xfrm>
            <a:off x="3907890" y="585216"/>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0" name="Text Placeholder 2">
            <a:extLst>
              <a:ext uri="{FF2B5EF4-FFF2-40B4-BE49-F238E27FC236}">
                <a16:creationId xmlns:a16="http://schemas.microsoft.com/office/drawing/2014/main" id="{CC76A510-7650-4DE4-A3CF-22B1834E2D91}"/>
              </a:ext>
            </a:extLst>
          </p:cNvPr>
          <p:cNvSpPr>
            <a:spLocks noGrp="1"/>
          </p:cNvSpPr>
          <p:nvPr>
            <p:ph type="body" sz="quarter" idx="28" hasCustomPrompt="1"/>
          </p:nvPr>
        </p:nvSpPr>
        <p:spPr>
          <a:xfrm>
            <a:off x="3907890" y="2907792"/>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1" name="Text Placeholder 2">
            <a:extLst>
              <a:ext uri="{FF2B5EF4-FFF2-40B4-BE49-F238E27FC236}">
                <a16:creationId xmlns:a16="http://schemas.microsoft.com/office/drawing/2014/main" id="{978C38DB-EA1D-44E1-B8BC-344B54C38498}"/>
              </a:ext>
            </a:extLst>
          </p:cNvPr>
          <p:cNvSpPr>
            <a:spLocks noGrp="1"/>
          </p:cNvSpPr>
          <p:nvPr>
            <p:ph type="body" sz="quarter" idx="29" hasCustomPrompt="1"/>
          </p:nvPr>
        </p:nvSpPr>
        <p:spPr>
          <a:xfrm>
            <a:off x="3907890" y="4663440"/>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2" name="Text Placeholder 2">
            <a:extLst>
              <a:ext uri="{FF2B5EF4-FFF2-40B4-BE49-F238E27FC236}">
                <a16:creationId xmlns:a16="http://schemas.microsoft.com/office/drawing/2014/main" id="{3395425E-2A72-4412-8866-A75B7D5792DE}"/>
              </a:ext>
            </a:extLst>
          </p:cNvPr>
          <p:cNvSpPr>
            <a:spLocks noGrp="1"/>
          </p:cNvSpPr>
          <p:nvPr>
            <p:ph type="body" sz="quarter" idx="30" hasCustomPrompt="1"/>
          </p:nvPr>
        </p:nvSpPr>
        <p:spPr>
          <a:xfrm>
            <a:off x="8385048" y="585216"/>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3" name="Text Placeholder 2">
            <a:extLst>
              <a:ext uri="{FF2B5EF4-FFF2-40B4-BE49-F238E27FC236}">
                <a16:creationId xmlns:a16="http://schemas.microsoft.com/office/drawing/2014/main" id="{C1C5D677-52E9-44B5-B7ED-CA403F7092E6}"/>
              </a:ext>
            </a:extLst>
          </p:cNvPr>
          <p:cNvSpPr>
            <a:spLocks noGrp="1"/>
          </p:cNvSpPr>
          <p:nvPr>
            <p:ph type="body" sz="quarter" idx="31" hasCustomPrompt="1"/>
          </p:nvPr>
        </p:nvSpPr>
        <p:spPr>
          <a:xfrm>
            <a:off x="8385048" y="1737360"/>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34" name="Text Placeholder 2">
            <a:extLst>
              <a:ext uri="{FF2B5EF4-FFF2-40B4-BE49-F238E27FC236}">
                <a16:creationId xmlns:a16="http://schemas.microsoft.com/office/drawing/2014/main" id="{85F21612-648F-4307-B835-B434152C2168}"/>
              </a:ext>
            </a:extLst>
          </p:cNvPr>
          <p:cNvSpPr>
            <a:spLocks noGrp="1"/>
          </p:cNvSpPr>
          <p:nvPr>
            <p:ph type="body" sz="quarter" idx="32" hasCustomPrompt="1"/>
          </p:nvPr>
        </p:nvSpPr>
        <p:spPr>
          <a:xfrm>
            <a:off x="8385048" y="4242816"/>
            <a:ext cx="3200400" cy="70408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400" dirty="0">
                <a:solidFill>
                  <a:schemeClr val="tx1"/>
                </a:solidFill>
              </a:rPr>
              <a:t>Main takeaway point goes here main takeaway point goes here main takeaway point goes here</a:t>
            </a:r>
            <a:endParaRPr lang="en-US" dirty="0"/>
          </a:p>
        </p:txBody>
      </p:sp>
      <p:sp>
        <p:nvSpPr>
          <p:cNvPr id="14" name="Text Placeholder 13">
            <a:extLst>
              <a:ext uri="{FF2B5EF4-FFF2-40B4-BE49-F238E27FC236}">
                <a16:creationId xmlns:a16="http://schemas.microsoft.com/office/drawing/2014/main" id="{C9787915-098F-45B5-A9D4-69E2BD9E820D}"/>
              </a:ext>
            </a:extLst>
          </p:cNvPr>
          <p:cNvSpPr>
            <a:spLocks noGrp="1"/>
          </p:cNvSpPr>
          <p:nvPr>
            <p:ph type="body" sz="quarter" idx="42" hasCustomPrompt="1"/>
          </p:nvPr>
        </p:nvSpPr>
        <p:spPr>
          <a:xfrm>
            <a:off x="8632724" y="2578483"/>
            <a:ext cx="2952694" cy="1197989"/>
          </a:xfrm>
        </p:spPr>
        <p:txBody>
          <a:bodyPr>
            <a:normAutofit/>
          </a:bodyPr>
          <a:lstStyle>
            <a:lvl1pPr marL="171450" indent="-171450">
              <a:buFont typeface="Arial" panose="020B0604020202020204" pitchFamily="34" charset="0"/>
              <a:buChar char="•"/>
              <a:defRPr sz="1200" b="0">
                <a:solidFill>
                  <a:schemeClr val="tx1"/>
                </a:solidFill>
              </a:defRPr>
            </a:lvl1pPr>
          </a:lstStyle>
          <a:p>
            <a:pPr lvl="0"/>
            <a:r>
              <a:rPr lang="en-US" dirty="0"/>
              <a:t>Text here</a:t>
            </a:r>
          </a:p>
        </p:txBody>
      </p:sp>
      <p:sp>
        <p:nvSpPr>
          <p:cNvPr id="52" name="Text Placeholder 13">
            <a:extLst>
              <a:ext uri="{FF2B5EF4-FFF2-40B4-BE49-F238E27FC236}">
                <a16:creationId xmlns:a16="http://schemas.microsoft.com/office/drawing/2014/main" id="{74EDF162-60DE-4691-9C46-4E02D5A6BC75}"/>
              </a:ext>
            </a:extLst>
          </p:cNvPr>
          <p:cNvSpPr>
            <a:spLocks noGrp="1"/>
          </p:cNvSpPr>
          <p:nvPr>
            <p:ph type="body" sz="quarter" idx="43" hasCustomPrompt="1"/>
          </p:nvPr>
        </p:nvSpPr>
        <p:spPr>
          <a:xfrm>
            <a:off x="4155596" y="1342900"/>
            <a:ext cx="2952694" cy="1304573"/>
          </a:xfrm>
        </p:spPr>
        <p:txBody>
          <a:bodyPr>
            <a:normAutofit/>
          </a:bodyPr>
          <a:lstStyle>
            <a:lvl1pPr marL="171450" indent="-171450">
              <a:buFont typeface="Arial" panose="020B0604020202020204" pitchFamily="34" charset="0"/>
              <a:buChar char="•"/>
              <a:defRPr sz="1200" b="0">
                <a:solidFill>
                  <a:schemeClr val="tx1"/>
                </a:solidFill>
              </a:defRPr>
            </a:lvl1pPr>
          </a:lstStyle>
          <a:p>
            <a:pPr lvl="0"/>
            <a:r>
              <a:rPr lang="en-US" dirty="0"/>
              <a:t>Text here</a:t>
            </a:r>
          </a:p>
        </p:txBody>
      </p:sp>
      <p:sp>
        <p:nvSpPr>
          <p:cNvPr id="53" name="Text Placeholder 13">
            <a:extLst>
              <a:ext uri="{FF2B5EF4-FFF2-40B4-BE49-F238E27FC236}">
                <a16:creationId xmlns:a16="http://schemas.microsoft.com/office/drawing/2014/main" id="{0BAC0606-F810-47EA-88C8-F8DA89BE651B}"/>
              </a:ext>
            </a:extLst>
          </p:cNvPr>
          <p:cNvSpPr>
            <a:spLocks noGrp="1"/>
          </p:cNvSpPr>
          <p:nvPr>
            <p:ph type="body" sz="quarter" idx="44" hasCustomPrompt="1"/>
          </p:nvPr>
        </p:nvSpPr>
        <p:spPr>
          <a:xfrm>
            <a:off x="4150340" y="3686717"/>
            <a:ext cx="2952694" cy="863851"/>
          </a:xfrm>
        </p:spPr>
        <p:txBody>
          <a:bodyPr>
            <a:normAutofit/>
          </a:bodyPr>
          <a:lstStyle>
            <a:lvl1pPr marL="171450" indent="-171450">
              <a:buFont typeface="Arial" panose="020B0604020202020204" pitchFamily="34" charset="0"/>
              <a:buChar char="•"/>
              <a:defRPr sz="1200" b="0">
                <a:solidFill>
                  <a:schemeClr val="tx1"/>
                </a:solidFill>
              </a:defRPr>
            </a:lvl1pPr>
          </a:lstStyle>
          <a:p>
            <a:pPr lvl="0"/>
            <a:r>
              <a:rPr lang="en-US" dirty="0"/>
              <a:t>Text here</a:t>
            </a:r>
          </a:p>
        </p:txBody>
      </p:sp>
      <p:sp>
        <p:nvSpPr>
          <p:cNvPr id="17" name="Text Placeholder 16">
            <a:extLst>
              <a:ext uri="{FF2B5EF4-FFF2-40B4-BE49-F238E27FC236}">
                <a16:creationId xmlns:a16="http://schemas.microsoft.com/office/drawing/2014/main" id="{54FABF46-AE5B-45EB-A3EF-F5361D77EF27}"/>
              </a:ext>
            </a:extLst>
          </p:cNvPr>
          <p:cNvSpPr>
            <a:spLocks noGrp="1"/>
          </p:cNvSpPr>
          <p:nvPr>
            <p:ph type="body" sz="quarter" idx="45"/>
          </p:nvPr>
        </p:nvSpPr>
        <p:spPr>
          <a:xfrm>
            <a:off x="3246120" y="6208776"/>
            <a:ext cx="8430768" cy="603504"/>
          </a:xfrm>
        </p:spPr>
        <p:txBody>
          <a:bodyPr>
            <a:normAutofit/>
          </a:bodyPr>
          <a:lstStyle>
            <a:lvl1pPr>
              <a:defRPr sz="1200" b="0">
                <a:solidFill>
                  <a:schemeClr val="tx1"/>
                </a:solidFill>
              </a:defRPr>
            </a:lvl1pPr>
          </a:lstStyle>
          <a:p>
            <a:pPr lvl="0"/>
            <a:endParaRPr lang="en-US" dirty="0"/>
          </a:p>
        </p:txBody>
      </p:sp>
      <p:sp>
        <p:nvSpPr>
          <p:cNvPr id="56" name="Text Placeholder 8">
            <a:extLst>
              <a:ext uri="{FF2B5EF4-FFF2-40B4-BE49-F238E27FC236}">
                <a16:creationId xmlns:a16="http://schemas.microsoft.com/office/drawing/2014/main" id="{9200F179-0E33-429C-9B9F-6417B5A7E596}"/>
              </a:ext>
            </a:extLst>
          </p:cNvPr>
          <p:cNvSpPr>
            <a:spLocks noGrp="1"/>
          </p:cNvSpPr>
          <p:nvPr>
            <p:ph type="body" sz="quarter" idx="46"/>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4373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3">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id="{F30E3420-1F3D-41DB-986D-5A147E8F8493}"/>
              </a:ext>
            </a:extLst>
          </p:cNvPr>
          <p:cNvSpPr>
            <a:spLocks noGrp="1"/>
          </p:cNvSpPr>
          <p:nvPr>
            <p:ph type="body" sz="quarter" idx="23"/>
          </p:nvPr>
        </p:nvSpPr>
        <p:spPr>
          <a:xfrm>
            <a:off x="4855463" y="2779776"/>
            <a:ext cx="5404104"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Text Placeholder 8">
            <a:extLst>
              <a:ext uri="{FF2B5EF4-FFF2-40B4-BE49-F238E27FC236}">
                <a16:creationId xmlns:a16="http://schemas.microsoft.com/office/drawing/2014/main" id="{D4A4B27F-8D52-4580-B41E-5276AF847ABA}"/>
              </a:ext>
            </a:extLst>
          </p:cNvPr>
          <p:cNvSpPr>
            <a:spLocks noGrp="1"/>
          </p:cNvSpPr>
          <p:nvPr>
            <p:ph type="body" sz="quarter" idx="13" hasCustomPrompt="1"/>
          </p:nvPr>
        </p:nvSpPr>
        <p:spPr>
          <a:xfrm>
            <a:off x="6304464" y="2244229"/>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id="{106582B9-B4F5-45B6-8F77-C18B87950B02}"/>
              </a:ext>
            </a:extLst>
          </p:cNvPr>
          <p:cNvSpPr>
            <a:spLocks noGrp="1"/>
          </p:cNvSpPr>
          <p:nvPr>
            <p:ph type="body" sz="quarter" idx="17" hasCustomPrompt="1"/>
          </p:nvPr>
        </p:nvSpPr>
        <p:spPr>
          <a:xfrm>
            <a:off x="5449824" y="402420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id="{08605A2E-13A8-4385-A241-297F651852FE}"/>
              </a:ext>
            </a:extLst>
          </p:cNvPr>
          <p:cNvSpPr>
            <a:spLocks noGrp="1"/>
          </p:cNvSpPr>
          <p:nvPr>
            <p:ph type="body" sz="quarter" idx="18" hasCustomPrompt="1"/>
          </p:nvPr>
        </p:nvSpPr>
        <p:spPr>
          <a:xfrm>
            <a:off x="5449824" y="1789995"/>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Text Placeholder 8">
            <a:extLst>
              <a:ext uri="{FF2B5EF4-FFF2-40B4-BE49-F238E27FC236}">
                <a16:creationId xmlns:a16="http://schemas.microsoft.com/office/drawing/2014/main" id="{9E19F05D-68F8-4963-AA02-07349352D60E}"/>
              </a:ext>
            </a:extLst>
          </p:cNvPr>
          <p:cNvSpPr>
            <a:spLocks noGrp="1"/>
          </p:cNvSpPr>
          <p:nvPr>
            <p:ph type="body" sz="quarter" idx="21" hasCustomPrompt="1"/>
          </p:nvPr>
        </p:nvSpPr>
        <p:spPr>
          <a:xfrm>
            <a:off x="6309359" y="1947672"/>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Text Placeholder 8">
            <a:extLst>
              <a:ext uri="{FF2B5EF4-FFF2-40B4-BE49-F238E27FC236}">
                <a16:creationId xmlns:a16="http://schemas.microsoft.com/office/drawing/2014/main" id="{4CEBACE6-897C-48EA-BB3E-32C2825C2454}"/>
              </a:ext>
            </a:extLst>
          </p:cNvPr>
          <p:cNvSpPr>
            <a:spLocks noGrp="1"/>
          </p:cNvSpPr>
          <p:nvPr>
            <p:ph type="body" sz="quarter" idx="24" hasCustomPrompt="1"/>
          </p:nvPr>
        </p:nvSpPr>
        <p:spPr>
          <a:xfrm>
            <a:off x="6309359" y="3330666"/>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id="{4393B467-4086-489A-840D-0DD9C83ECFAF}"/>
              </a:ext>
            </a:extLst>
          </p:cNvPr>
          <p:cNvSpPr>
            <a:spLocks noGrp="1"/>
          </p:cNvSpPr>
          <p:nvPr>
            <p:ph type="body" sz="quarter" idx="25" hasCustomPrompt="1"/>
          </p:nvPr>
        </p:nvSpPr>
        <p:spPr>
          <a:xfrm>
            <a:off x="5440680" y="2907792"/>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Text Placeholder 8">
            <a:extLst>
              <a:ext uri="{FF2B5EF4-FFF2-40B4-BE49-F238E27FC236}">
                <a16:creationId xmlns:a16="http://schemas.microsoft.com/office/drawing/2014/main" id="{16228A2C-37AD-4F35-B933-154C188F4BB7}"/>
              </a:ext>
            </a:extLst>
          </p:cNvPr>
          <p:cNvSpPr>
            <a:spLocks noGrp="1"/>
          </p:cNvSpPr>
          <p:nvPr>
            <p:ph type="body" sz="quarter" idx="26" hasCustomPrompt="1"/>
          </p:nvPr>
        </p:nvSpPr>
        <p:spPr>
          <a:xfrm>
            <a:off x="6314254" y="3034109"/>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Text Placeholder 8">
            <a:extLst>
              <a:ext uri="{FF2B5EF4-FFF2-40B4-BE49-F238E27FC236}">
                <a16:creationId xmlns:a16="http://schemas.microsoft.com/office/drawing/2014/main" id="{C70D08F2-78C8-4599-A577-AB1CC9BC86FF}"/>
              </a:ext>
            </a:extLst>
          </p:cNvPr>
          <p:cNvSpPr>
            <a:spLocks noGrp="1"/>
          </p:cNvSpPr>
          <p:nvPr>
            <p:ph type="body" sz="quarter" idx="27" hasCustomPrompt="1"/>
          </p:nvPr>
        </p:nvSpPr>
        <p:spPr>
          <a:xfrm>
            <a:off x="6314254" y="445936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Text Placeholder 8">
            <a:extLst>
              <a:ext uri="{FF2B5EF4-FFF2-40B4-BE49-F238E27FC236}">
                <a16:creationId xmlns:a16="http://schemas.microsoft.com/office/drawing/2014/main" id="{9D6A8000-BB7B-48E9-AA5D-B2B36103CCCE}"/>
              </a:ext>
            </a:extLst>
          </p:cNvPr>
          <p:cNvSpPr>
            <a:spLocks noGrp="1"/>
          </p:cNvSpPr>
          <p:nvPr>
            <p:ph type="body" sz="quarter" idx="28" hasCustomPrompt="1"/>
          </p:nvPr>
        </p:nvSpPr>
        <p:spPr>
          <a:xfrm>
            <a:off x="6319149" y="416280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id="{51B84DCB-5A8B-4BA6-96DF-8F7C80EA6186}"/>
              </a:ext>
            </a:extLst>
          </p:cNvPr>
          <p:cNvSpPr>
            <a:spLocks noGrp="1"/>
          </p:cNvSpPr>
          <p:nvPr>
            <p:ph type="body" sz="quarter" idx="29"/>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01631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id="{F30E3420-1F3D-41DB-986D-5A147E8F8493}"/>
              </a:ext>
            </a:extLst>
          </p:cNvPr>
          <p:cNvSpPr>
            <a:spLocks noGrp="1"/>
          </p:cNvSpPr>
          <p:nvPr>
            <p:ph type="body" sz="quarter" idx="23"/>
          </p:nvPr>
        </p:nvSpPr>
        <p:spPr>
          <a:xfrm>
            <a:off x="4855463" y="2308284"/>
            <a:ext cx="5404104"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Text Placeholder 8">
            <a:extLst>
              <a:ext uri="{FF2B5EF4-FFF2-40B4-BE49-F238E27FC236}">
                <a16:creationId xmlns:a16="http://schemas.microsoft.com/office/drawing/2014/main" id="{D4A4B27F-8D52-4580-B41E-5276AF847ABA}"/>
              </a:ext>
            </a:extLst>
          </p:cNvPr>
          <p:cNvSpPr>
            <a:spLocks noGrp="1"/>
          </p:cNvSpPr>
          <p:nvPr>
            <p:ph type="body" sz="quarter" idx="13" hasCustomPrompt="1"/>
          </p:nvPr>
        </p:nvSpPr>
        <p:spPr>
          <a:xfrm>
            <a:off x="6304464" y="175844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id="{106582B9-B4F5-45B6-8F77-C18B87950B02}"/>
              </a:ext>
            </a:extLst>
          </p:cNvPr>
          <p:cNvSpPr>
            <a:spLocks noGrp="1"/>
          </p:cNvSpPr>
          <p:nvPr>
            <p:ph type="body" sz="quarter" idx="17" hasCustomPrompt="1"/>
          </p:nvPr>
        </p:nvSpPr>
        <p:spPr>
          <a:xfrm>
            <a:off x="5449824" y="353842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id="{08605A2E-13A8-4385-A241-297F651852FE}"/>
              </a:ext>
            </a:extLst>
          </p:cNvPr>
          <p:cNvSpPr>
            <a:spLocks noGrp="1"/>
          </p:cNvSpPr>
          <p:nvPr>
            <p:ph type="body" sz="quarter" idx="18" hasCustomPrompt="1"/>
          </p:nvPr>
        </p:nvSpPr>
        <p:spPr>
          <a:xfrm>
            <a:off x="5449824" y="130421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Text Placeholder 8">
            <a:extLst>
              <a:ext uri="{FF2B5EF4-FFF2-40B4-BE49-F238E27FC236}">
                <a16:creationId xmlns:a16="http://schemas.microsoft.com/office/drawing/2014/main" id="{9E19F05D-68F8-4963-AA02-07349352D60E}"/>
              </a:ext>
            </a:extLst>
          </p:cNvPr>
          <p:cNvSpPr>
            <a:spLocks noGrp="1"/>
          </p:cNvSpPr>
          <p:nvPr>
            <p:ph type="body" sz="quarter" idx="21" hasCustomPrompt="1"/>
          </p:nvPr>
        </p:nvSpPr>
        <p:spPr>
          <a:xfrm>
            <a:off x="6309359" y="146189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Text Placeholder 8">
            <a:extLst>
              <a:ext uri="{FF2B5EF4-FFF2-40B4-BE49-F238E27FC236}">
                <a16:creationId xmlns:a16="http://schemas.microsoft.com/office/drawing/2014/main" id="{4CEBACE6-897C-48EA-BB3E-32C2825C2454}"/>
              </a:ext>
            </a:extLst>
          </p:cNvPr>
          <p:cNvSpPr>
            <a:spLocks noGrp="1"/>
          </p:cNvSpPr>
          <p:nvPr>
            <p:ph type="body" sz="quarter" idx="24" hasCustomPrompt="1"/>
          </p:nvPr>
        </p:nvSpPr>
        <p:spPr>
          <a:xfrm>
            <a:off x="6309359" y="2859174"/>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id="{4393B467-4086-489A-840D-0DD9C83ECFAF}"/>
              </a:ext>
            </a:extLst>
          </p:cNvPr>
          <p:cNvSpPr>
            <a:spLocks noGrp="1"/>
          </p:cNvSpPr>
          <p:nvPr>
            <p:ph type="body" sz="quarter" idx="25" hasCustomPrompt="1"/>
          </p:nvPr>
        </p:nvSpPr>
        <p:spPr>
          <a:xfrm>
            <a:off x="5440680" y="2436300"/>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Text Placeholder 8">
            <a:extLst>
              <a:ext uri="{FF2B5EF4-FFF2-40B4-BE49-F238E27FC236}">
                <a16:creationId xmlns:a16="http://schemas.microsoft.com/office/drawing/2014/main" id="{16228A2C-37AD-4F35-B933-154C188F4BB7}"/>
              </a:ext>
            </a:extLst>
          </p:cNvPr>
          <p:cNvSpPr>
            <a:spLocks noGrp="1"/>
          </p:cNvSpPr>
          <p:nvPr>
            <p:ph type="body" sz="quarter" idx="26" hasCustomPrompt="1"/>
          </p:nvPr>
        </p:nvSpPr>
        <p:spPr>
          <a:xfrm>
            <a:off x="6314254" y="2562617"/>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Text Placeholder 8">
            <a:extLst>
              <a:ext uri="{FF2B5EF4-FFF2-40B4-BE49-F238E27FC236}">
                <a16:creationId xmlns:a16="http://schemas.microsoft.com/office/drawing/2014/main" id="{C70D08F2-78C8-4599-A577-AB1CC9BC86FF}"/>
              </a:ext>
            </a:extLst>
          </p:cNvPr>
          <p:cNvSpPr>
            <a:spLocks noGrp="1"/>
          </p:cNvSpPr>
          <p:nvPr>
            <p:ph type="body" sz="quarter" idx="27" hasCustomPrompt="1"/>
          </p:nvPr>
        </p:nvSpPr>
        <p:spPr>
          <a:xfrm>
            <a:off x="6314254" y="397358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Text Placeholder 8">
            <a:extLst>
              <a:ext uri="{FF2B5EF4-FFF2-40B4-BE49-F238E27FC236}">
                <a16:creationId xmlns:a16="http://schemas.microsoft.com/office/drawing/2014/main" id="{9D6A8000-BB7B-48E9-AA5D-B2B36103CCCE}"/>
              </a:ext>
            </a:extLst>
          </p:cNvPr>
          <p:cNvSpPr>
            <a:spLocks noGrp="1"/>
          </p:cNvSpPr>
          <p:nvPr>
            <p:ph type="body" sz="quarter" idx="28" hasCustomPrompt="1"/>
          </p:nvPr>
        </p:nvSpPr>
        <p:spPr>
          <a:xfrm>
            <a:off x="6319149" y="367702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id="{63D0FE85-3112-4F6D-B4EC-38F57DA9645C}"/>
              </a:ext>
            </a:extLst>
          </p:cNvPr>
          <p:cNvSpPr>
            <a:spLocks noGrp="1"/>
          </p:cNvSpPr>
          <p:nvPr>
            <p:ph type="body" sz="quarter" idx="29" hasCustomPrompt="1"/>
          </p:nvPr>
        </p:nvSpPr>
        <p:spPr>
          <a:xfrm>
            <a:off x="5449824" y="466298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1" name="Text Placeholder 8">
            <a:extLst>
              <a:ext uri="{FF2B5EF4-FFF2-40B4-BE49-F238E27FC236}">
                <a16:creationId xmlns:a16="http://schemas.microsoft.com/office/drawing/2014/main" id="{F2718CF8-32A0-494F-B565-2F089FD59BE1}"/>
              </a:ext>
            </a:extLst>
          </p:cNvPr>
          <p:cNvSpPr>
            <a:spLocks noGrp="1"/>
          </p:cNvSpPr>
          <p:nvPr>
            <p:ph type="body" sz="quarter" idx="30" hasCustomPrompt="1"/>
          </p:nvPr>
        </p:nvSpPr>
        <p:spPr>
          <a:xfrm>
            <a:off x="6314254" y="509814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2" name="Text Placeholder 8">
            <a:extLst>
              <a:ext uri="{FF2B5EF4-FFF2-40B4-BE49-F238E27FC236}">
                <a16:creationId xmlns:a16="http://schemas.microsoft.com/office/drawing/2014/main" id="{62A7B6E0-42FD-469A-8C36-05EBE971E195}"/>
              </a:ext>
            </a:extLst>
          </p:cNvPr>
          <p:cNvSpPr>
            <a:spLocks noGrp="1"/>
          </p:cNvSpPr>
          <p:nvPr>
            <p:ph type="body" sz="quarter" idx="31" hasCustomPrompt="1"/>
          </p:nvPr>
        </p:nvSpPr>
        <p:spPr>
          <a:xfrm>
            <a:off x="6319149" y="480158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23" name="Text Placeholder 8">
            <a:extLst>
              <a:ext uri="{FF2B5EF4-FFF2-40B4-BE49-F238E27FC236}">
                <a16:creationId xmlns:a16="http://schemas.microsoft.com/office/drawing/2014/main" id="{2C543C20-3F58-469E-B685-296FCBC65793}"/>
              </a:ext>
            </a:extLst>
          </p:cNvPr>
          <p:cNvSpPr>
            <a:spLocks noGrp="1"/>
          </p:cNvSpPr>
          <p:nvPr>
            <p:ph type="body" sz="quarter" idx="32"/>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7432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44" name="Text Placeholder 8">
            <a:extLst>
              <a:ext uri="{FF2B5EF4-FFF2-40B4-BE49-F238E27FC236}">
                <a16:creationId xmlns:a16="http://schemas.microsoft.com/office/drawing/2014/main" id="{F30E3420-1F3D-41DB-986D-5A147E8F8493}"/>
              </a:ext>
            </a:extLst>
          </p:cNvPr>
          <p:cNvSpPr>
            <a:spLocks noGrp="1"/>
          </p:cNvSpPr>
          <p:nvPr>
            <p:ph type="body" sz="quarter" idx="23"/>
          </p:nvPr>
        </p:nvSpPr>
        <p:spPr>
          <a:xfrm>
            <a:off x="4855463" y="1793927"/>
            <a:ext cx="5404104" cy="1064601"/>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endParaRPr lang="en-US" dirty="0"/>
          </a:p>
        </p:txBody>
      </p:sp>
      <p:sp>
        <p:nvSpPr>
          <p:cNvPr id="7" name="Rectangle 6"/>
          <p:cNvSpPr/>
          <p:nvPr/>
        </p:nvSpPr>
        <p:spPr>
          <a:xfrm>
            <a:off x="0" y="0"/>
            <a:ext cx="281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420077" y="987031"/>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0077" y="5542525"/>
            <a:ext cx="1920240" cy="0"/>
          </a:xfrm>
          <a:prstGeom prst="line">
            <a:avLst/>
          </a:prstGeom>
          <a:ln>
            <a:solidFill>
              <a:srgbClr val="BAEDEC"/>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61724" y="6058812"/>
            <a:ext cx="476689" cy="365125"/>
          </a:xfrm>
        </p:spPr>
        <p:txBody>
          <a:bodyPr/>
          <a:lstStyle>
            <a:lvl1pPr algn="l">
              <a:defRPr sz="900" b="1" cap="all" spc="160" baseline="0">
                <a:solidFill>
                  <a:schemeClr val="bg2"/>
                </a:solidFill>
              </a:defRPr>
            </a:lvl1pPr>
          </a:lstStyle>
          <a:p>
            <a:fld id="{721B4A2B-C916-44BD-B828-1C8B638667EF}" type="slidenum">
              <a:rPr lang="en-US" smtClean="0"/>
              <a:t>‹#›</a:t>
            </a:fld>
            <a:endParaRPr lang="en-US"/>
          </a:p>
        </p:txBody>
      </p:sp>
      <p:sp>
        <p:nvSpPr>
          <p:cNvPr id="18" name="Rectangle 17"/>
          <p:cNvSpPr/>
          <p:nvPr/>
        </p:nvSpPr>
        <p:spPr>
          <a:xfrm>
            <a:off x="310102" y="6127060"/>
            <a:ext cx="732252" cy="230832"/>
          </a:xfrm>
          <a:prstGeom prst="rect">
            <a:avLst/>
          </a:prstGeom>
        </p:spPr>
        <p:txBody>
          <a:bodyPr wrap="none">
            <a:spAutoFit/>
          </a:bodyPr>
          <a:lstStyle/>
          <a:p>
            <a:r>
              <a:rPr kumimoji="0" lang="en-US" sz="900" b="1" i="0" u="none" strike="noStrike" kern="1200" cap="all" spc="160" normalizeH="0" baseline="0" noProof="0" dirty="0">
                <a:ln>
                  <a:noFill/>
                </a:ln>
                <a:solidFill>
                  <a:schemeClr val="bg2"/>
                </a:solidFill>
                <a:effectLst/>
                <a:uLnTx/>
                <a:uFillTx/>
                <a:latin typeface="+mn-lt"/>
                <a:ea typeface="+mn-ea"/>
                <a:cs typeface="+mn-cs"/>
              </a:rPr>
              <a:t>Slide /</a:t>
            </a:r>
            <a:endParaRPr lang="en-US" sz="900" b="1" cap="all" spc="160" baseline="0" dirty="0">
              <a:solidFill>
                <a:schemeClr val="bg2"/>
              </a:solidFill>
            </a:endParaRPr>
          </a:p>
        </p:txBody>
      </p:sp>
      <p:pic>
        <p:nvPicPr>
          <p:cNvPr id="13" name="Picture 12"/>
          <p:cNvPicPr>
            <a:picLocks noChangeAspect="1"/>
          </p:cNvPicPr>
          <p:nvPr/>
        </p:nvPicPr>
        <p:blipFill>
          <a:blip r:embed="rId2"/>
          <a:stretch>
            <a:fillRect/>
          </a:stretch>
        </p:blipFill>
        <p:spPr>
          <a:xfrm>
            <a:off x="420078" y="5812869"/>
            <a:ext cx="1922254" cy="159273"/>
          </a:xfrm>
          <a:prstGeom prst="rect">
            <a:avLst/>
          </a:prstGeom>
        </p:spPr>
      </p:pic>
      <p:sp>
        <p:nvSpPr>
          <p:cNvPr id="16" name="Text Placeholder 14"/>
          <p:cNvSpPr>
            <a:spLocks noGrp="1"/>
          </p:cNvSpPr>
          <p:nvPr>
            <p:ph type="body" sz="quarter" idx="14" hasCustomPrompt="1"/>
          </p:nvPr>
        </p:nvSpPr>
        <p:spPr>
          <a:xfrm>
            <a:off x="420078" y="433199"/>
            <a:ext cx="1570037" cy="447675"/>
          </a:xfrm>
        </p:spPr>
        <p:txBody>
          <a:bodyPr lIns="0" tIns="0" rIns="0" bIns="0" anchor="b">
            <a:noAutofit/>
          </a:bodyPr>
          <a:lstStyle>
            <a:lvl1pPr>
              <a:lnSpc>
                <a:spcPts val="1180"/>
              </a:lnSpc>
              <a:defRPr lang="en-US" sz="900" b="1" kern="1200" cap="all" spc="160" baseline="0" dirty="0" smtClean="0">
                <a:solidFill>
                  <a:srgbClr val="BAEDEC"/>
                </a:solidFill>
                <a:latin typeface="Arial" charset="0"/>
                <a:ea typeface="Arial" charset="0"/>
                <a:cs typeface="Arial" charset="0"/>
              </a:defRPr>
            </a:lvl1pPr>
          </a:lstStyle>
          <a:p>
            <a:pPr lvl="0"/>
            <a:r>
              <a:rPr lang="en-US" dirty="0"/>
              <a:t>Section title goes here</a:t>
            </a:r>
          </a:p>
        </p:txBody>
      </p:sp>
      <p:sp>
        <p:nvSpPr>
          <p:cNvPr id="34" name="Text Placeholder 8">
            <a:extLst>
              <a:ext uri="{FF2B5EF4-FFF2-40B4-BE49-F238E27FC236}">
                <a16:creationId xmlns:a16="http://schemas.microsoft.com/office/drawing/2014/main" id="{D4A4B27F-8D52-4580-B41E-5276AF847ABA}"/>
              </a:ext>
            </a:extLst>
          </p:cNvPr>
          <p:cNvSpPr>
            <a:spLocks noGrp="1"/>
          </p:cNvSpPr>
          <p:nvPr>
            <p:ph type="body" sz="quarter" idx="13" hasCustomPrompt="1"/>
          </p:nvPr>
        </p:nvSpPr>
        <p:spPr>
          <a:xfrm>
            <a:off x="6304464" y="127266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7" name="Text Placeholder 8">
            <a:extLst>
              <a:ext uri="{FF2B5EF4-FFF2-40B4-BE49-F238E27FC236}">
                <a16:creationId xmlns:a16="http://schemas.microsoft.com/office/drawing/2014/main" id="{106582B9-B4F5-45B6-8F77-C18B87950B02}"/>
              </a:ext>
            </a:extLst>
          </p:cNvPr>
          <p:cNvSpPr>
            <a:spLocks noGrp="1"/>
          </p:cNvSpPr>
          <p:nvPr>
            <p:ph type="body" sz="quarter" idx="17" hasCustomPrompt="1"/>
          </p:nvPr>
        </p:nvSpPr>
        <p:spPr>
          <a:xfrm>
            <a:off x="5449824" y="3066931"/>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38" name="Text Placeholder 8">
            <a:extLst>
              <a:ext uri="{FF2B5EF4-FFF2-40B4-BE49-F238E27FC236}">
                <a16:creationId xmlns:a16="http://schemas.microsoft.com/office/drawing/2014/main" id="{08605A2E-13A8-4385-A241-297F651852FE}"/>
              </a:ext>
            </a:extLst>
          </p:cNvPr>
          <p:cNvSpPr>
            <a:spLocks noGrp="1"/>
          </p:cNvSpPr>
          <p:nvPr>
            <p:ph type="body" sz="quarter" idx="18" hasCustomPrompt="1"/>
          </p:nvPr>
        </p:nvSpPr>
        <p:spPr>
          <a:xfrm>
            <a:off x="5449824" y="81843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41" name="Text Placeholder 8">
            <a:extLst>
              <a:ext uri="{FF2B5EF4-FFF2-40B4-BE49-F238E27FC236}">
                <a16:creationId xmlns:a16="http://schemas.microsoft.com/office/drawing/2014/main" id="{9E19F05D-68F8-4963-AA02-07349352D60E}"/>
              </a:ext>
            </a:extLst>
          </p:cNvPr>
          <p:cNvSpPr>
            <a:spLocks noGrp="1"/>
          </p:cNvSpPr>
          <p:nvPr>
            <p:ph type="body" sz="quarter" idx="21" hasCustomPrompt="1"/>
          </p:nvPr>
        </p:nvSpPr>
        <p:spPr>
          <a:xfrm>
            <a:off x="6309359" y="97611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1</a:t>
            </a:r>
          </a:p>
          <a:p>
            <a:pPr lvl="0"/>
            <a:endParaRPr lang="en-US" dirty="0"/>
          </a:p>
        </p:txBody>
      </p:sp>
      <p:sp>
        <p:nvSpPr>
          <p:cNvPr id="56" name="Text Placeholder 8">
            <a:extLst>
              <a:ext uri="{FF2B5EF4-FFF2-40B4-BE49-F238E27FC236}">
                <a16:creationId xmlns:a16="http://schemas.microsoft.com/office/drawing/2014/main" id="{4CEBACE6-897C-48EA-BB3E-32C2825C2454}"/>
              </a:ext>
            </a:extLst>
          </p:cNvPr>
          <p:cNvSpPr>
            <a:spLocks noGrp="1"/>
          </p:cNvSpPr>
          <p:nvPr>
            <p:ph type="body" sz="quarter" idx="24" hasCustomPrompt="1"/>
          </p:nvPr>
        </p:nvSpPr>
        <p:spPr>
          <a:xfrm>
            <a:off x="6309359" y="2344817"/>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57" name="Text Placeholder 8">
            <a:extLst>
              <a:ext uri="{FF2B5EF4-FFF2-40B4-BE49-F238E27FC236}">
                <a16:creationId xmlns:a16="http://schemas.microsoft.com/office/drawing/2014/main" id="{4393B467-4086-489A-840D-0DD9C83ECFAF}"/>
              </a:ext>
            </a:extLst>
          </p:cNvPr>
          <p:cNvSpPr>
            <a:spLocks noGrp="1"/>
          </p:cNvSpPr>
          <p:nvPr>
            <p:ph type="body" sz="quarter" idx="25" hasCustomPrompt="1"/>
          </p:nvPr>
        </p:nvSpPr>
        <p:spPr>
          <a:xfrm>
            <a:off x="5440680" y="1921943"/>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58" name="Text Placeholder 8">
            <a:extLst>
              <a:ext uri="{FF2B5EF4-FFF2-40B4-BE49-F238E27FC236}">
                <a16:creationId xmlns:a16="http://schemas.microsoft.com/office/drawing/2014/main" id="{16228A2C-37AD-4F35-B933-154C188F4BB7}"/>
              </a:ext>
            </a:extLst>
          </p:cNvPr>
          <p:cNvSpPr>
            <a:spLocks noGrp="1"/>
          </p:cNvSpPr>
          <p:nvPr>
            <p:ph type="body" sz="quarter" idx="26" hasCustomPrompt="1"/>
          </p:nvPr>
        </p:nvSpPr>
        <p:spPr>
          <a:xfrm>
            <a:off x="6314254" y="2048260"/>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2</a:t>
            </a:r>
          </a:p>
          <a:p>
            <a:pPr lvl="0"/>
            <a:endParaRPr lang="en-US" dirty="0"/>
          </a:p>
        </p:txBody>
      </p:sp>
      <p:sp>
        <p:nvSpPr>
          <p:cNvPr id="59" name="Text Placeholder 8">
            <a:extLst>
              <a:ext uri="{FF2B5EF4-FFF2-40B4-BE49-F238E27FC236}">
                <a16:creationId xmlns:a16="http://schemas.microsoft.com/office/drawing/2014/main" id="{C70D08F2-78C8-4599-A577-AB1CC9BC86FF}"/>
              </a:ext>
            </a:extLst>
          </p:cNvPr>
          <p:cNvSpPr>
            <a:spLocks noGrp="1"/>
          </p:cNvSpPr>
          <p:nvPr>
            <p:ph type="body" sz="quarter" idx="27" hasCustomPrompt="1"/>
          </p:nvPr>
        </p:nvSpPr>
        <p:spPr>
          <a:xfrm>
            <a:off x="6314254" y="3502092"/>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60" name="Text Placeholder 8">
            <a:extLst>
              <a:ext uri="{FF2B5EF4-FFF2-40B4-BE49-F238E27FC236}">
                <a16:creationId xmlns:a16="http://schemas.microsoft.com/office/drawing/2014/main" id="{9D6A8000-BB7B-48E9-AA5D-B2B36103CCCE}"/>
              </a:ext>
            </a:extLst>
          </p:cNvPr>
          <p:cNvSpPr>
            <a:spLocks noGrp="1"/>
          </p:cNvSpPr>
          <p:nvPr>
            <p:ph type="body" sz="quarter" idx="28" hasCustomPrompt="1"/>
          </p:nvPr>
        </p:nvSpPr>
        <p:spPr>
          <a:xfrm>
            <a:off x="6319149" y="3205535"/>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3</a:t>
            </a:r>
          </a:p>
          <a:p>
            <a:pPr lvl="0"/>
            <a:endParaRPr lang="en-US" dirty="0"/>
          </a:p>
        </p:txBody>
      </p:sp>
      <p:sp>
        <p:nvSpPr>
          <p:cNvPr id="20" name="Text Placeholder 8">
            <a:extLst>
              <a:ext uri="{FF2B5EF4-FFF2-40B4-BE49-F238E27FC236}">
                <a16:creationId xmlns:a16="http://schemas.microsoft.com/office/drawing/2014/main" id="{63D0FE85-3112-4F6D-B4EC-38F57DA9645C}"/>
              </a:ext>
            </a:extLst>
          </p:cNvPr>
          <p:cNvSpPr>
            <a:spLocks noGrp="1"/>
          </p:cNvSpPr>
          <p:nvPr>
            <p:ph type="body" sz="quarter" idx="29" hasCustomPrompt="1"/>
          </p:nvPr>
        </p:nvSpPr>
        <p:spPr>
          <a:xfrm>
            <a:off x="5449824" y="4177199"/>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1" name="Text Placeholder 8">
            <a:extLst>
              <a:ext uri="{FF2B5EF4-FFF2-40B4-BE49-F238E27FC236}">
                <a16:creationId xmlns:a16="http://schemas.microsoft.com/office/drawing/2014/main" id="{F2718CF8-32A0-494F-B565-2F089FD59BE1}"/>
              </a:ext>
            </a:extLst>
          </p:cNvPr>
          <p:cNvSpPr>
            <a:spLocks noGrp="1"/>
          </p:cNvSpPr>
          <p:nvPr>
            <p:ph type="body" sz="quarter" idx="30" hasCustomPrompt="1"/>
          </p:nvPr>
        </p:nvSpPr>
        <p:spPr>
          <a:xfrm>
            <a:off x="6314254" y="4612360"/>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22" name="Text Placeholder 8">
            <a:extLst>
              <a:ext uri="{FF2B5EF4-FFF2-40B4-BE49-F238E27FC236}">
                <a16:creationId xmlns:a16="http://schemas.microsoft.com/office/drawing/2014/main" id="{62A7B6E0-42FD-469A-8C36-05EBE971E195}"/>
              </a:ext>
            </a:extLst>
          </p:cNvPr>
          <p:cNvSpPr>
            <a:spLocks noGrp="1"/>
          </p:cNvSpPr>
          <p:nvPr>
            <p:ph type="body" sz="quarter" idx="31" hasCustomPrompt="1"/>
          </p:nvPr>
        </p:nvSpPr>
        <p:spPr>
          <a:xfrm>
            <a:off x="6319149" y="4315803"/>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4</a:t>
            </a:r>
          </a:p>
          <a:p>
            <a:pPr lvl="0"/>
            <a:endParaRPr lang="en-US" dirty="0"/>
          </a:p>
        </p:txBody>
      </p:sp>
      <p:sp>
        <p:nvSpPr>
          <p:cNvPr id="28" name="Text Placeholder 8">
            <a:extLst>
              <a:ext uri="{FF2B5EF4-FFF2-40B4-BE49-F238E27FC236}">
                <a16:creationId xmlns:a16="http://schemas.microsoft.com/office/drawing/2014/main" id="{8EE25F6B-F04E-483A-A5B4-94AC0A448487}"/>
              </a:ext>
            </a:extLst>
          </p:cNvPr>
          <p:cNvSpPr>
            <a:spLocks noGrp="1"/>
          </p:cNvSpPr>
          <p:nvPr>
            <p:ph type="body" sz="quarter" idx="32" hasCustomPrompt="1"/>
          </p:nvPr>
        </p:nvSpPr>
        <p:spPr>
          <a:xfrm>
            <a:off x="5459349" y="5286872"/>
            <a:ext cx="658368" cy="75895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PIC</a:t>
            </a:r>
          </a:p>
        </p:txBody>
      </p:sp>
      <p:sp>
        <p:nvSpPr>
          <p:cNvPr id="29" name="Text Placeholder 8">
            <a:extLst>
              <a:ext uri="{FF2B5EF4-FFF2-40B4-BE49-F238E27FC236}">
                <a16:creationId xmlns:a16="http://schemas.microsoft.com/office/drawing/2014/main" id="{B3B956A8-FFC5-4F4D-97F0-A1B6B44175D3}"/>
              </a:ext>
            </a:extLst>
          </p:cNvPr>
          <p:cNvSpPr>
            <a:spLocks noGrp="1"/>
          </p:cNvSpPr>
          <p:nvPr>
            <p:ph type="body" sz="quarter" idx="33" hasCustomPrompt="1"/>
          </p:nvPr>
        </p:nvSpPr>
        <p:spPr>
          <a:xfrm>
            <a:off x="6323779" y="5722033"/>
            <a:ext cx="3108960" cy="210312"/>
          </a:xfrm>
        </p:spPr>
        <p:txBody>
          <a:bodyPr lIns="0" tIns="0" rIns="0" bIns="0" anchor="t" anchorCtr="0">
            <a:noAutofit/>
          </a:bodyPr>
          <a:lstStyle>
            <a:lvl1pPr>
              <a:defRPr sz="1400" b="0">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Optional sub text below</a:t>
            </a:r>
          </a:p>
        </p:txBody>
      </p:sp>
      <p:sp>
        <p:nvSpPr>
          <p:cNvPr id="30" name="Text Placeholder 8">
            <a:extLst>
              <a:ext uri="{FF2B5EF4-FFF2-40B4-BE49-F238E27FC236}">
                <a16:creationId xmlns:a16="http://schemas.microsoft.com/office/drawing/2014/main" id="{5C16DDF0-F336-4146-B543-84EAF885FFA2}"/>
              </a:ext>
            </a:extLst>
          </p:cNvPr>
          <p:cNvSpPr>
            <a:spLocks noGrp="1"/>
          </p:cNvSpPr>
          <p:nvPr>
            <p:ph type="body" sz="quarter" idx="34" hasCustomPrompt="1"/>
          </p:nvPr>
        </p:nvSpPr>
        <p:spPr>
          <a:xfrm>
            <a:off x="6328674" y="5425476"/>
            <a:ext cx="3108960" cy="210312"/>
          </a:xfrm>
        </p:spPr>
        <p:txBody>
          <a:bodyPr lIns="0" tIns="0" rIns="0" bIns="0" anchor="t" anchorCtr="0">
            <a:noAutofit/>
          </a:bodyPr>
          <a:lstStyle>
            <a:lvl1pPr>
              <a:defRPr sz="1600" b="1">
                <a:solidFill>
                  <a:schemeClr val="tx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Section 5</a:t>
            </a:r>
          </a:p>
          <a:p>
            <a:pPr lvl="0"/>
            <a:endParaRPr lang="en-US" dirty="0"/>
          </a:p>
        </p:txBody>
      </p:sp>
      <p:sp>
        <p:nvSpPr>
          <p:cNvPr id="26" name="Text Placeholder 8">
            <a:extLst>
              <a:ext uri="{FF2B5EF4-FFF2-40B4-BE49-F238E27FC236}">
                <a16:creationId xmlns:a16="http://schemas.microsoft.com/office/drawing/2014/main" id="{E3B52EDD-991A-454F-9AE5-99480F41823E}"/>
              </a:ext>
            </a:extLst>
          </p:cNvPr>
          <p:cNvSpPr>
            <a:spLocks noGrp="1"/>
          </p:cNvSpPr>
          <p:nvPr>
            <p:ph type="body" sz="quarter" idx="35"/>
          </p:nvPr>
        </p:nvSpPr>
        <p:spPr>
          <a:xfrm>
            <a:off x="420078" y="2066924"/>
            <a:ext cx="2103120" cy="2565400"/>
          </a:xfrm>
        </p:spPr>
        <p:txBody>
          <a:bodyPr lIns="0" tIns="0" rIns="0" bIns="0" anchor="ctr">
            <a:noAutofit/>
          </a:bodyPr>
          <a:lstStyle>
            <a:lvl1pPr>
              <a:defRPr sz="25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9481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B4A2B-C916-44BD-B828-1C8B638667EF}" type="slidenum">
              <a:rPr lang="en-US" smtClean="0"/>
              <a:t>‹#›</a:t>
            </a:fld>
            <a:endParaRPr lang="en-US"/>
          </a:p>
        </p:txBody>
      </p:sp>
    </p:spTree>
    <p:extLst>
      <p:ext uri="{BB962C8B-B14F-4D97-AF65-F5344CB8AC3E}">
        <p14:creationId xmlns:p14="http://schemas.microsoft.com/office/powerpoint/2010/main" val="2703613216"/>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1" r:id="rId3"/>
    <p:sldLayoutId id="2147483687" r:id="rId4"/>
    <p:sldLayoutId id="2147483684" r:id="rId5"/>
    <p:sldLayoutId id="2147483685" r:id="rId6"/>
    <p:sldLayoutId id="2147483688" r:id="rId7"/>
    <p:sldLayoutId id="2147483689" r:id="rId8"/>
    <p:sldLayoutId id="2147483690" r:id="rId9"/>
    <p:sldLayoutId id="2147483691" r:id="rId10"/>
    <p:sldLayoutId id="2147483692" r:id="rId11"/>
    <p:sldLayoutId id="2147483669" r:id="rId12"/>
    <p:sldLayoutId id="2147483663" r:id="rId13"/>
    <p:sldLayoutId id="2147483693" r:id="rId14"/>
    <p:sldLayoutId id="2147483694" r:id="rId15"/>
    <p:sldLayoutId id="2147483696" r:id="rId16"/>
  </p:sldLayoutIdLst>
  <p:hf hdr="0" ftr="0" dt="0"/>
  <p:txStyles>
    <p:titleStyle>
      <a:lvl1pPr algn="l" defTabSz="914400" rtl="0" eaLnBrk="1" latinLnBrk="0" hangingPunct="1">
        <a:lnSpc>
          <a:spcPct val="90000"/>
        </a:lnSpc>
        <a:spcBef>
          <a:spcPct val="0"/>
        </a:spcBef>
        <a:buNone/>
        <a:defRPr sz="2000" b="1" kern="1200" spc="10"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600" b="1" kern="1200">
          <a:solidFill>
            <a:schemeClr val="accent2"/>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hasCustomPrompt="1"/>
          </p:nvPr>
        </p:nvSpPr>
        <p:spPr>
          <a:xfrm>
            <a:off x="6701246" y="3345722"/>
            <a:ext cx="4963063" cy="285752"/>
          </a:xfrm>
        </p:spPr>
        <p:txBody>
          <a:bodyPr/>
          <a:lstStyle/>
          <a:p>
            <a:r>
              <a:rPr lang="en-US" dirty="0"/>
              <a:t>Medicare advantage- </a:t>
            </a:r>
            <a:r>
              <a:rPr dirty="0"/>
              <a:t>Polling Presentation</a:t>
            </a:r>
          </a:p>
        </p:txBody>
      </p:sp>
      <p:sp>
        <p:nvSpPr>
          <p:cNvPr id="3" name="Title 2"/>
          <p:cNvSpPr>
            <a:spLocks noGrp="1"/>
          </p:cNvSpPr>
          <p:nvPr>
            <p:ph type="ctrTitle" hasCustomPrompt="1"/>
          </p:nvPr>
        </p:nvSpPr>
        <p:spPr>
          <a:xfrm>
            <a:off x="6364224" y="2834640"/>
            <a:ext cx="5469902" cy="511082"/>
          </a:xfrm>
        </p:spPr>
        <p:txBody>
          <a:bodyPr/>
          <a:lstStyle/>
          <a:p>
            <a:r>
              <a:rPr lang="en-US" dirty="0"/>
              <a:t>Better Medicare Alliance</a:t>
            </a:r>
            <a:endParaRPr dirty="0"/>
          </a:p>
        </p:txBody>
      </p:sp>
      <p:sp>
        <p:nvSpPr>
          <p:cNvPr id="4" name="Text Placeholder 3"/>
          <p:cNvSpPr>
            <a:spLocks noGrp="1"/>
          </p:cNvSpPr>
          <p:nvPr>
            <p:ph type="body" sz="quarter" idx="11" hasCustomPrompt="1"/>
          </p:nvPr>
        </p:nvSpPr>
        <p:spPr>
          <a:xfrm>
            <a:off x="7981575" y="4650726"/>
            <a:ext cx="2235200" cy="473075"/>
          </a:xfrm>
        </p:spPr>
        <p:txBody>
          <a:bodyPr/>
          <a:lstStyle/>
          <a:p>
            <a:r>
              <a:rPr lang="en-US" dirty="0"/>
              <a:t>October 1, 2018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
          <p:cNvPicPr/>
          <p:nvPr/>
        </p:nvPicPr>
        <p:blipFill>
          <a:blip r:embed="rId2" cstate="print"/>
          <a:stretch>
            <a:fillRect/>
          </a:stretch>
        </p:blipFill>
        <p:spPr>
          <a:xfrm>
            <a:off x="5161787" y="2709640"/>
            <a:ext cx="5404104" cy="1064601"/>
          </a:xfrm>
          <a:prstGeom prst="rect">
            <a:avLst/>
          </a:prstGeom>
        </p:spPr>
      </p:pic>
      <p:pic>
        <p:nvPicPr>
          <p:cNvPr id="3" name="pic"/>
          <p:cNvPicPr/>
          <p:nvPr/>
        </p:nvPicPr>
        <p:blipFill>
          <a:blip r:embed="rId3" cstate="print"/>
          <a:stretch>
            <a:fillRect/>
          </a:stretch>
        </p:blipFill>
        <p:spPr>
          <a:xfrm>
            <a:off x="5449824" y="1758955"/>
            <a:ext cx="658368" cy="758952"/>
          </a:xfrm>
          <a:prstGeom prst="rect">
            <a:avLst/>
          </a:prstGeom>
        </p:spPr>
      </p:pic>
      <p:pic>
        <p:nvPicPr>
          <p:cNvPr id="4" name="pic"/>
          <p:cNvPicPr/>
          <p:nvPr/>
        </p:nvPicPr>
        <p:blipFill>
          <a:blip r:embed="rId4" cstate="print"/>
          <a:stretch>
            <a:fillRect/>
          </a:stretch>
        </p:blipFill>
        <p:spPr>
          <a:xfrm>
            <a:off x="5440680" y="2862465"/>
            <a:ext cx="658368" cy="758952"/>
          </a:xfrm>
          <a:prstGeom prst="rect">
            <a:avLst/>
          </a:prstGeom>
        </p:spPr>
      </p:pic>
      <p:sp>
        <p:nvSpPr>
          <p:cNvPr id="8" name="Text Placeholder 7"/>
          <p:cNvSpPr>
            <a:spLocks noGrp="1"/>
          </p:cNvSpPr>
          <p:nvPr>
            <p:ph type="body" sz="quarter" idx="21" hasCustomPrompt="1"/>
          </p:nvPr>
        </p:nvSpPr>
        <p:spPr>
          <a:xfrm>
            <a:off x="6309359" y="1916632"/>
            <a:ext cx="3108960" cy="210312"/>
          </a:xfrm>
        </p:spPr>
        <p:txBody>
          <a:bodyPr/>
          <a:lstStyle/>
          <a:p>
            <a:r>
              <a:rPr lang="en-US" dirty="0"/>
              <a:t>Awareness and evaluation of Medicare Advantage </a:t>
            </a:r>
          </a:p>
        </p:txBody>
      </p:sp>
      <p:sp>
        <p:nvSpPr>
          <p:cNvPr id="9" name="Text Placeholder 8"/>
          <p:cNvSpPr>
            <a:spLocks noGrp="1"/>
          </p:cNvSpPr>
          <p:nvPr>
            <p:ph type="body" sz="quarter" idx="26" hasCustomPrompt="1"/>
          </p:nvPr>
        </p:nvSpPr>
        <p:spPr>
          <a:xfrm>
            <a:off x="6314254" y="2988782"/>
            <a:ext cx="3108960" cy="210312"/>
          </a:xfrm>
        </p:spPr>
        <p:txBody>
          <a:bodyPr/>
          <a:lstStyle/>
          <a:p>
            <a:r>
              <a:rPr lang="en-US" dirty="0"/>
              <a:t>Medicare resources utilized </a:t>
            </a:r>
          </a:p>
        </p:txBody>
      </p:sp>
      <p:sp>
        <p:nvSpPr>
          <p:cNvPr id="18" name="Text Placeholder 17"/>
          <p:cNvSpPr>
            <a:spLocks noGrp="1"/>
          </p:cNvSpPr>
          <p:nvPr>
            <p:ph type="body" sz="quarter" idx="35"/>
          </p:nvPr>
        </p:nvSpPr>
        <p:spPr>
          <a:xfrm>
            <a:off x="420078" y="2066924"/>
            <a:ext cx="2103120" cy="2565400"/>
          </a:xfrm>
        </p:spPr>
        <p:txBody>
          <a:bodyPr/>
          <a:lstStyle/>
          <a:p>
            <a:r>
              <a:rPr dirty="0"/>
              <a:t>Conten</a:t>
            </a:r>
            <a:r>
              <a:rPr lang="en-US" dirty="0"/>
              <a:t>t</a:t>
            </a:r>
            <a:endParaRPr dirty="0"/>
          </a:p>
        </p:txBody>
      </p:sp>
      <p:sp>
        <p:nvSpPr>
          <p:cNvPr id="19" name="Text Placeholder 18"/>
          <p:cNvSpPr>
            <a:spLocks noGrp="1"/>
          </p:cNvSpPr>
          <p:nvPr>
            <p:ph type="body" sz="quarter" idx="14" hasCustomPrompt="1"/>
          </p:nvPr>
        </p:nvSpPr>
        <p:spPr>
          <a:xfrm>
            <a:off x="420078" y="433199"/>
            <a:ext cx="1570037" cy="447675"/>
          </a:xfrm>
        </p:spPr>
        <p:txBody>
          <a:bodyPr/>
          <a:lstStyle/>
          <a:p>
            <a:r>
              <a:t>Bma Polling Presentation</a:t>
            </a:r>
          </a:p>
        </p:txBody>
      </p:sp>
      <p:sp>
        <p:nvSpPr>
          <p:cNvPr id="13" name="Slide Number Placeholder 12">
            <a:extLst>
              <a:ext uri="{FF2B5EF4-FFF2-40B4-BE49-F238E27FC236}">
                <a16:creationId xmlns:a16="http://schemas.microsoft.com/office/drawing/2014/main" id="{EC47E1F6-C9EE-4C46-938E-99A1CBF2D942}"/>
              </a:ext>
            </a:extLst>
          </p:cNvPr>
          <p:cNvSpPr>
            <a:spLocks noGrp="1"/>
          </p:cNvSpPr>
          <p:nvPr>
            <p:ph type="sldNum" sz="quarter" idx="12"/>
          </p:nvPr>
        </p:nvSpPr>
        <p:spPr/>
        <p:txBody>
          <a:bodyPr/>
          <a:lstStyle/>
          <a:p>
            <a:fld id="{721B4A2B-C916-44BD-B828-1C8B638667EF}" type="slidenum">
              <a:rPr lang="en-US" smtClean="0"/>
              <a:t>10</a:t>
            </a:fld>
            <a:endParaRPr lang="en-US"/>
          </a:p>
        </p:txBody>
      </p:sp>
    </p:spTree>
    <p:extLst>
      <p:ext uri="{BB962C8B-B14F-4D97-AF65-F5344CB8AC3E}">
        <p14:creationId xmlns:p14="http://schemas.microsoft.com/office/powerpoint/2010/main" val="291324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lstStyle/>
          <a:p>
            <a:r>
              <a:rPr lang="en-US" dirty="0"/>
              <a:t>Respondents use a variety of resources to research Medicare enrollment options, but a plurality mainly rely on the Medicare &amp; You Handbook. </a:t>
            </a:r>
            <a:endParaRPr dirty="0"/>
          </a:p>
        </p:txBody>
      </p:sp>
      <p:pic>
        <p:nvPicPr>
          <p:cNvPr id="3" name="pic"/>
          <p:cNvPicPr/>
          <p:nvPr/>
        </p:nvPicPr>
        <p:blipFill>
          <a:blip r:embed="rId2" cstate="print"/>
          <a:stretch>
            <a:fillRect/>
          </a:stretch>
        </p:blipFill>
        <p:spPr>
          <a:xfrm>
            <a:off x="3333209" y="1504388"/>
            <a:ext cx="7365271" cy="4636008"/>
          </a:xfrm>
          <a:prstGeom prst="rect">
            <a:avLst/>
          </a:prstGeom>
        </p:spPr>
      </p:pic>
      <p:sp>
        <p:nvSpPr>
          <p:cNvPr id="4" name="Text Placeholder 3"/>
          <p:cNvSpPr>
            <a:spLocks noGrp="1"/>
          </p:cNvSpPr>
          <p:nvPr>
            <p:ph type="body" sz="quarter" idx="13"/>
          </p:nvPr>
        </p:nvSpPr>
        <p:spPr>
          <a:xfrm>
            <a:off x="420078" y="2066924"/>
            <a:ext cx="2103120" cy="2565400"/>
          </a:xfrm>
        </p:spPr>
        <p:txBody>
          <a:bodyPr/>
          <a:lstStyle/>
          <a:p>
            <a:r>
              <a:rPr lang="en-US" dirty="0"/>
              <a:t>Medicare resources utilized </a:t>
            </a:r>
          </a:p>
        </p:txBody>
      </p:sp>
      <p:sp>
        <p:nvSpPr>
          <p:cNvPr id="5" name="Text Placeholder 4"/>
          <p:cNvSpPr>
            <a:spLocks noGrp="1"/>
          </p:cNvSpPr>
          <p:nvPr>
            <p:ph type="body" sz="quarter" idx="17" hasCustomPrompt="1"/>
          </p:nvPr>
        </p:nvSpPr>
        <p:spPr>
          <a:xfrm>
            <a:off x="3333209" y="880874"/>
            <a:ext cx="8245072" cy="501359"/>
          </a:xfrm>
        </p:spPr>
        <p:txBody>
          <a:bodyPr/>
          <a:lstStyle/>
          <a:p>
            <a:r>
              <a:t>What is the main resource you use to research your Medicare enrollment options?</a:t>
            </a:r>
          </a:p>
        </p:txBody>
      </p:sp>
      <p:sp>
        <p:nvSpPr>
          <p:cNvPr id="7" name="Text Placeholder 6"/>
          <p:cNvSpPr>
            <a:spLocks noGrp="1"/>
          </p:cNvSpPr>
          <p:nvPr>
            <p:ph type="body" sz="quarter" idx="14" hasCustomPrompt="1"/>
          </p:nvPr>
        </p:nvSpPr>
        <p:spPr>
          <a:xfrm>
            <a:off x="420078" y="433199"/>
            <a:ext cx="1570037" cy="447675"/>
          </a:xfrm>
        </p:spPr>
        <p:txBody>
          <a:bodyPr/>
          <a:lstStyle/>
          <a:p>
            <a:r>
              <a:t>Bma Polling Presentation</a:t>
            </a:r>
          </a:p>
        </p:txBody>
      </p:sp>
      <p:sp>
        <p:nvSpPr>
          <p:cNvPr id="8" name="Text Placeholder 7"/>
          <p:cNvSpPr>
            <a:spLocks noGrp="1"/>
          </p:cNvSpPr>
          <p:nvPr>
            <p:ph type="body" sz="quarter" idx="18" hasCustomPrompt="1"/>
          </p:nvPr>
        </p:nvSpPr>
        <p:spPr>
          <a:xfrm>
            <a:off x="-1080399" y="419188"/>
            <a:ext cx="970376" cy="369299"/>
          </a:xfrm>
        </p:spPr>
        <p:txBody>
          <a:bodyPr/>
          <a:lstStyle/>
          <a:p>
            <a:r>
              <a:t>BMA7</a:t>
            </a:r>
          </a:p>
        </p:txBody>
      </p:sp>
      <p:graphicFrame>
        <p:nvGraphicFramePr>
          <p:cNvPr id="9" name="Table 8">
            <a:extLst>
              <a:ext uri="{FF2B5EF4-FFF2-40B4-BE49-F238E27FC236}">
                <a16:creationId xmlns:a16="http://schemas.microsoft.com/office/drawing/2014/main" id="{49A6075C-FB67-F44C-8E94-71695FF7D20D}"/>
              </a:ext>
            </a:extLst>
          </p:cNvPr>
          <p:cNvGraphicFramePr>
            <a:graphicFrameLocks noGrp="1"/>
          </p:cNvGraphicFramePr>
          <p:nvPr>
            <p:extLst/>
          </p:nvPr>
        </p:nvGraphicFramePr>
        <p:xfrm>
          <a:off x="10698480" y="941273"/>
          <a:ext cx="981301" cy="5117539"/>
        </p:xfrm>
        <a:graphic>
          <a:graphicData uri="http://schemas.openxmlformats.org/drawingml/2006/table">
            <a:tbl>
              <a:tblPr firstRow="1" bandRow="1">
                <a:tableStyleId>{5C22544A-7EE6-4342-B048-85BDC9FD1C3A}</a:tableStyleId>
              </a:tblPr>
              <a:tblGrid>
                <a:gridCol w="981301">
                  <a:extLst>
                    <a:ext uri="{9D8B030D-6E8A-4147-A177-3AD203B41FA5}">
                      <a16:colId xmlns:a16="http://schemas.microsoft.com/office/drawing/2014/main" val="2880413709"/>
                    </a:ext>
                  </a:extLst>
                </a:gridCol>
              </a:tblGrid>
              <a:tr h="656884">
                <a:tc>
                  <a:txBody>
                    <a:bodyPr/>
                    <a:lstStyle/>
                    <a:p>
                      <a:pPr algn="ctr"/>
                      <a:r>
                        <a:rPr lang="en-US" sz="1100" dirty="0"/>
                        <a:t>Change from Dec. 2017</a:t>
                      </a:r>
                    </a:p>
                  </a:txBody>
                  <a:tcPr anchor="ctr"/>
                </a:tc>
                <a:extLst>
                  <a:ext uri="{0D108BD9-81ED-4DB2-BD59-A6C34878D82A}">
                    <a16:rowId xmlns:a16="http://schemas.microsoft.com/office/drawing/2014/main" val="2375166237"/>
                  </a:ext>
                </a:extLst>
              </a:tr>
              <a:tr h="568515">
                <a:tc>
                  <a:txBody>
                    <a:bodyPr/>
                    <a:lstStyle/>
                    <a:p>
                      <a:pPr algn="ctr"/>
                      <a:r>
                        <a:rPr lang="en-US" sz="1200" dirty="0"/>
                        <a:t>0%</a:t>
                      </a:r>
                    </a:p>
                  </a:txBody>
                  <a:tcPr anchor="ctr"/>
                </a:tc>
                <a:extLst>
                  <a:ext uri="{0D108BD9-81ED-4DB2-BD59-A6C34878D82A}">
                    <a16:rowId xmlns:a16="http://schemas.microsoft.com/office/drawing/2014/main" val="2145616570"/>
                  </a:ext>
                </a:extLst>
              </a:tr>
              <a:tr h="546264">
                <a:tc>
                  <a:txBody>
                    <a:bodyPr/>
                    <a:lstStyle/>
                    <a:p>
                      <a:pPr algn="ctr"/>
                      <a:r>
                        <a:rPr lang="en-US" sz="1200" dirty="0"/>
                        <a:t>-2%</a:t>
                      </a:r>
                    </a:p>
                  </a:txBody>
                  <a:tcPr anchor="ctr"/>
                </a:tc>
                <a:extLst>
                  <a:ext uri="{0D108BD9-81ED-4DB2-BD59-A6C34878D82A}">
                    <a16:rowId xmlns:a16="http://schemas.microsoft.com/office/drawing/2014/main" val="3948893324"/>
                  </a:ext>
                </a:extLst>
              </a:tr>
              <a:tr h="573579">
                <a:tc>
                  <a:txBody>
                    <a:bodyPr/>
                    <a:lstStyle/>
                    <a:p>
                      <a:pPr algn="ctr"/>
                      <a:r>
                        <a:rPr lang="en-US" sz="1200" dirty="0"/>
                        <a:t>-3%</a:t>
                      </a:r>
                    </a:p>
                  </a:txBody>
                  <a:tcPr anchor="ctr"/>
                </a:tc>
                <a:extLst>
                  <a:ext uri="{0D108BD9-81ED-4DB2-BD59-A6C34878D82A}">
                    <a16:rowId xmlns:a16="http://schemas.microsoft.com/office/drawing/2014/main" val="1010445124"/>
                  </a:ext>
                </a:extLst>
              </a:tr>
              <a:tr h="546266">
                <a:tc>
                  <a:txBody>
                    <a:bodyPr/>
                    <a:lstStyle/>
                    <a:p>
                      <a:pPr algn="ctr"/>
                      <a:r>
                        <a:rPr lang="en-US" sz="1200" dirty="0"/>
                        <a:t>N/A</a:t>
                      </a:r>
                    </a:p>
                  </a:txBody>
                  <a:tcPr anchor="ctr"/>
                </a:tc>
                <a:extLst>
                  <a:ext uri="{0D108BD9-81ED-4DB2-BD59-A6C34878D82A}">
                    <a16:rowId xmlns:a16="http://schemas.microsoft.com/office/drawing/2014/main" val="551081100"/>
                  </a:ext>
                </a:extLst>
              </a:tr>
              <a:tr h="559922">
                <a:tc>
                  <a:txBody>
                    <a:bodyPr/>
                    <a:lstStyle/>
                    <a:p>
                      <a:pPr algn="ctr"/>
                      <a:r>
                        <a:rPr lang="en-US" sz="1200" dirty="0"/>
                        <a:t>-4%</a:t>
                      </a:r>
                    </a:p>
                  </a:txBody>
                  <a:tcPr anchor="ctr"/>
                </a:tc>
                <a:extLst>
                  <a:ext uri="{0D108BD9-81ED-4DB2-BD59-A6C34878D82A}">
                    <a16:rowId xmlns:a16="http://schemas.microsoft.com/office/drawing/2014/main" val="2715235962"/>
                  </a:ext>
                </a:extLst>
              </a:tr>
              <a:tr h="546265">
                <a:tc>
                  <a:txBody>
                    <a:bodyPr/>
                    <a:lstStyle/>
                    <a:p>
                      <a:pPr algn="ctr"/>
                      <a:r>
                        <a:rPr lang="en-US" sz="1200" dirty="0"/>
                        <a:t>-6%</a:t>
                      </a:r>
                    </a:p>
                  </a:txBody>
                  <a:tcPr anchor="ctr"/>
                </a:tc>
                <a:extLst>
                  <a:ext uri="{0D108BD9-81ED-4DB2-BD59-A6C34878D82A}">
                    <a16:rowId xmlns:a16="http://schemas.microsoft.com/office/drawing/2014/main" val="1260906003"/>
                  </a:ext>
                </a:extLst>
              </a:tr>
              <a:tr h="559922">
                <a:tc>
                  <a:txBody>
                    <a:bodyPr/>
                    <a:lstStyle/>
                    <a:p>
                      <a:pPr algn="ctr"/>
                      <a:r>
                        <a:rPr lang="en-US" sz="1200" dirty="0"/>
                        <a:t>0%</a:t>
                      </a:r>
                    </a:p>
                  </a:txBody>
                  <a:tcPr anchor="ctr"/>
                </a:tc>
                <a:extLst>
                  <a:ext uri="{0D108BD9-81ED-4DB2-BD59-A6C34878D82A}">
                    <a16:rowId xmlns:a16="http://schemas.microsoft.com/office/drawing/2014/main" val="3111623729"/>
                  </a:ext>
                </a:extLst>
              </a:tr>
              <a:tr h="559922">
                <a:tc>
                  <a:txBody>
                    <a:bodyPr/>
                    <a:lstStyle/>
                    <a:p>
                      <a:pPr algn="ctr"/>
                      <a:r>
                        <a:rPr lang="en-US" sz="1200" dirty="0"/>
                        <a:t>-1%</a:t>
                      </a:r>
                    </a:p>
                  </a:txBody>
                  <a:tcPr anchor="ctr"/>
                </a:tc>
                <a:extLst>
                  <a:ext uri="{0D108BD9-81ED-4DB2-BD59-A6C34878D82A}">
                    <a16:rowId xmlns:a16="http://schemas.microsoft.com/office/drawing/2014/main" val="120330871"/>
                  </a:ext>
                </a:extLst>
              </a:tr>
            </a:tbl>
          </a:graphicData>
        </a:graphic>
      </p:graphicFrame>
      <p:sp>
        <p:nvSpPr>
          <p:cNvPr id="10" name="Slide Number Placeholder 9">
            <a:extLst>
              <a:ext uri="{FF2B5EF4-FFF2-40B4-BE49-F238E27FC236}">
                <a16:creationId xmlns:a16="http://schemas.microsoft.com/office/drawing/2014/main" id="{E13CAE28-E4B4-554D-AC46-154E57223EE0}"/>
              </a:ext>
            </a:extLst>
          </p:cNvPr>
          <p:cNvSpPr>
            <a:spLocks noGrp="1"/>
          </p:cNvSpPr>
          <p:nvPr>
            <p:ph type="sldNum" sz="quarter" idx="12"/>
          </p:nvPr>
        </p:nvSpPr>
        <p:spPr/>
        <p:txBody>
          <a:bodyPr/>
          <a:lstStyle/>
          <a:p>
            <a:fld id="{721B4A2B-C916-44BD-B828-1C8B638667EF}" type="slidenum">
              <a:rPr lang="en-US" smtClean="0"/>
              <a:t>11</a:t>
            </a:fld>
            <a:endParaRPr lang="en-US"/>
          </a:p>
        </p:txBody>
      </p:sp>
    </p:spTree>
    <p:extLst>
      <p:ext uri="{BB962C8B-B14F-4D97-AF65-F5344CB8AC3E}">
        <p14:creationId xmlns:p14="http://schemas.microsoft.com/office/powerpoint/2010/main" val="40572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lstStyle/>
          <a:p>
            <a:r>
              <a:rPr lang="en-US" dirty="0"/>
              <a:t>15% have used the Medicare Plan Finder Tool in the past year, a slight decrease from 2017. </a:t>
            </a:r>
            <a:endParaRPr dirty="0"/>
          </a:p>
        </p:txBody>
      </p:sp>
      <p:pic>
        <p:nvPicPr>
          <p:cNvPr id="3" name="pic"/>
          <p:cNvPicPr/>
          <p:nvPr/>
        </p:nvPicPr>
        <p:blipFill>
          <a:blip r:embed="rId2" cstate="print"/>
          <a:stretch>
            <a:fillRect/>
          </a:stretch>
        </p:blipFill>
        <p:spPr>
          <a:xfrm>
            <a:off x="3333072" y="1479750"/>
            <a:ext cx="8394192" cy="4636008"/>
          </a:xfrm>
          <a:prstGeom prst="rect">
            <a:avLst/>
          </a:prstGeom>
        </p:spPr>
      </p:pic>
      <p:sp>
        <p:nvSpPr>
          <p:cNvPr id="4" name="Text Placeholder 3"/>
          <p:cNvSpPr>
            <a:spLocks noGrp="1"/>
          </p:cNvSpPr>
          <p:nvPr>
            <p:ph type="body" sz="quarter" idx="13"/>
          </p:nvPr>
        </p:nvSpPr>
        <p:spPr>
          <a:xfrm>
            <a:off x="420078" y="2066924"/>
            <a:ext cx="2103120" cy="2565400"/>
          </a:xfrm>
        </p:spPr>
        <p:txBody>
          <a:bodyPr/>
          <a:lstStyle/>
          <a:p>
            <a:r>
              <a:rPr lang="en-US" dirty="0"/>
              <a:t>Medicare resources utilized </a:t>
            </a:r>
          </a:p>
        </p:txBody>
      </p:sp>
      <p:sp>
        <p:nvSpPr>
          <p:cNvPr id="5" name="Text Placeholder 4"/>
          <p:cNvSpPr>
            <a:spLocks noGrp="1"/>
          </p:cNvSpPr>
          <p:nvPr>
            <p:ph type="body" sz="quarter" idx="17" hasCustomPrompt="1"/>
          </p:nvPr>
        </p:nvSpPr>
        <p:spPr>
          <a:xfrm>
            <a:off x="3333209" y="880874"/>
            <a:ext cx="8245072" cy="501359"/>
          </a:xfrm>
        </p:spPr>
        <p:txBody>
          <a:bodyPr/>
          <a:lstStyle/>
          <a:p>
            <a:r>
              <a:t>Have you ever used the Medicare Plan Finder Tool (an online tool available through Medicare.gov) to learn more about the Medicare Advantage plans in your area?</a:t>
            </a:r>
          </a:p>
        </p:txBody>
      </p:sp>
      <p:sp>
        <p:nvSpPr>
          <p:cNvPr id="7" name="Text Placeholder 6"/>
          <p:cNvSpPr>
            <a:spLocks noGrp="1"/>
          </p:cNvSpPr>
          <p:nvPr>
            <p:ph type="body" sz="quarter" idx="14" hasCustomPrompt="1"/>
          </p:nvPr>
        </p:nvSpPr>
        <p:spPr>
          <a:xfrm>
            <a:off x="420078" y="433199"/>
            <a:ext cx="1570037" cy="447675"/>
          </a:xfrm>
        </p:spPr>
        <p:txBody>
          <a:bodyPr/>
          <a:lstStyle/>
          <a:p>
            <a:r>
              <a:t>Bma Polling Presentation</a:t>
            </a:r>
          </a:p>
        </p:txBody>
      </p:sp>
      <p:sp>
        <p:nvSpPr>
          <p:cNvPr id="8" name="Text Placeholder 7"/>
          <p:cNvSpPr>
            <a:spLocks noGrp="1"/>
          </p:cNvSpPr>
          <p:nvPr>
            <p:ph type="body" sz="quarter" idx="18" hasCustomPrompt="1"/>
          </p:nvPr>
        </p:nvSpPr>
        <p:spPr>
          <a:xfrm>
            <a:off x="-1080399" y="419188"/>
            <a:ext cx="970376" cy="369299"/>
          </a:xfrm>
        </p:spPr>
        <p:txBody>
          <a:bodyPr/>
          <a:lstStyle/>
          <a:p>
            <a:r>
              <a:t>BMA42</a:t>
            </a:r>
          </a:p>
        </p:txBody>
      </p:sp>
      <p:graphicFrame>
        <p:nvGraphicFramePr>
          <p:cNvPr id="9" name="Table 8">
            <a:extLst>
              <a:ext uri="{FF2B5EF4-FFF2-40B4-BE49-F238E27FC236}">
                <a16:creationId xmlns:a16="http://schemas.microsoft.com/office/drawing/2014/main" id="{B68A4D1D-CE5C-D64D-9767-E53DB81CCB1E}"/>
              </a:ext>
            </a:extLst>
          </p:cNvPr>
          <p:cNvGraphicFramePr>
            <a:graphicFrameLocks noGrp="1"/>
          </p:cNvGraphicFramePr>
          <p:nvPr>
            <p:extLst>
              <p:ext uri="{D42A27DB-BD31-4B8C-83A1-F6EECF244321}">
                <p14:modId xmlns:p14="http://schemas.microsoft.com/office/powerpoint/2010/main" val="1949067944"/>
              </p:ext>
            </p:extLst>
          </p:nvPr>
        </p:nvGraphicFramePr>
        <p:xfrm>
          <a:off x="2886890" y="6115758"/>
          <a:ext cx="8334103" cy="653504"/>
        </p:xfrm>
        <a:graphic>
          <a:graphicData uri="http://schemas.openxmlformats.org/drawingml/2006/table">
            <a:tbl>
              <a:tblPr firstRow="1" bandRow="1">
                <a:tableStyleId>{5C22544A-7EE6-4342-B048-85BDC9FD1C3A}</a:tableStyleId>
              </a:tblPr>
              <a:tblGrid>
                <a:gridCol w="901339">
                  <a:extLst>
                    <a:ext uri="{9D8B030D-6E8A-4147-A177-3AD203B41FA5}">
                      <a16:colId xmlns:a16="http://schemas.microsoft.com/office/drawing/2014/main" val="1722830467"/>
                    </a:ext>
                  </a:extLst>
                </a:gridCol>
                <a:gridCol w="4163944">
                  <a:extLst>
                    <a:ext uri="{9D8B030D-6E8A-4147-A177-3AD203B41FA5}">
                      <a16:colId xmlns:a16="http://schemas.microsoft.com/office/drawing/2014/main" val="296668961"/>
                    </a:ext>
                  </a:extLst>
                </a:gridCol>
                <a:gridCol w="3268820">
                  <a:extLst>
                    <a:ext uri="{9D8B030D-6E8A-4147-A177-3AD203B41FA5}">
                      <a16:colId xmlns:a16="http://schemas.microsoft.com/office/drawing/2014/main" val="3541885090"/>
                    </a:ext>
                  </a:extLst>
                </a:gridCol>
              </a:tblGrid>
              <a:tr h="653504">
                <a:tc>
                  <a:txBody>
                    <a:bodyPr/>
                    <a:lstStyle/>
                    <a:p>
                      <a:r>
                        <a:rPr lang="en-US" sz="1050" dirty="0"/>
                        <a:t>Change from Dec. 2017</a:t>
                      </a:r>
                    </a:p>
                  </a:txBody>
                  <a:tcPr/>
                </a:tc>
                <a:tc>
                  <a:txBody>
                    <a:bodyPr/>
                    <a:lstStyle/>
                    <a:p>
                      <a:pPr algn="ctr"/>
                      <a:r>
                        <a:rPr lang="en-US" sz="1100" dirty="0">
                          <a:solidFill>
                            <a:schemeClr val="tx1"/>
                          </a:solidFill>
                        </a:rPr>
                        <a:t>-4%</a:t>
                      </a:r>
                    </a:p>
                  </a:txBody>
                  <a:tcPr anchor="ctr">
                    <a:solidFill>
                      <a:schemeClr val="tx1">
                        <a:lumMod val="10000"/>
                        <a:lumOff val="90000"/>
                      </a:schemeClr>
                    </a:solidFill>
                  </a:tcPr>
                </a:tc>
                <a:tc>
                  <a:txBody>
                    <a:bodyPr/>
                    <a:lstStyle/>
                    <a:p>
                      <a:pPr algn="ctr"/>
                      <a:r>
                        <a:rPr lang="en-US" sz="1100" dirty="0">
                          <a:solidFill>
                            <a:schemeClr val="tx1"/>
                          </a:solidFill>
                        </a:rPr>
                        <a:t>+4%</a:t>
                      </a:r>
                    </a:p>
                  </a:txBody>
                  <a:tcPr anchor="ctr">
                    <a:solidFill>
                      <a:schemeClr val="tx1">
                        <a:lumMod val="25000"/>
                        <a:lumOff val="75000"/>
                      </a:schemeClr>
                    </a:solidFill>
                  </a:tcPr>
                </a:tc>
                <a:extLst>
                  <a:ext uri="{0D108BD9-81ED-4DB2-BD59-A6C34878D82A}">
                    <a16:rowId xmlns:a16="http://schemas.microsoft.com/office/drawing/2014/main" val="1060913779"/>
                  </a:ext>
                </a:extLst>
              </a:tr>
            </a:tbl>
          </a:graphicData>
        </a:graphic>
      </p:graphicFrame>
      <p:sp>
        <p:nvSpPr>
          <p:cNvPr id="10" name="Slide Number Placeholder 9">
            <a:extLst>
              <a:ext uri="{FF2B5EF4-FFF2-40B4-BE49-F238E27FC236}">
                <a16:creationId xmlns:a16="http://schemas.microsoft.com/office/drawing/2014/main" id="{35E5A8D7-1CC7-EC42-AEAF-A287FA1DB33D}"/>
              </a:ext>
            </a:extLst>
          </p:cNvPr>
          <p:cNvSpPr>
            <a:spLocks noGrp="1"/>
          </p:cNvSpPr>
          <p:nvPr>
            <p:ph type="sldNum" sz="quarter" idx="12"/>
          </p:nvPr>
        </p:nvSpPr>
        <p:spPr/>
        <p:txBody>
          <a:bodyPr/>
          <a:lstStyle/>
          <a:p>
            <a:fld id="{721B4A2B-C916-44BD-B828-1C8B638667E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lstStyle/>
          <a:p>
            <a:r>
              <a:rPr lang="en-US" dirty="0"/>
              <a:t>One in 5 have called 1-800-Medicare to ask questions about coverage options. </a:t>
            </a:r>
            <a:endParaRPr dirty="0"/>
          </a:p>
        </p:txBody>
      </p:sp>
      <p:pic>
        <p:nvPicPr>
          <p:cNvPr id="3" name="pic"/>
          <p:cNvPicPr/>
          <p:nvPr/>
        </p:nvPicPr>
        <p:blipFill>
          <a:blip r:embed="rId2" cstate="print"/>
          <a:stretch>
            <a:fillRect/>
          </a:stretch>
        </p:blipFill>
        <p:spPr>
          <a:xfrm>
            <a:off x="3333072" y="1479750"/>
            <a:ext cx="8394192" cy="4636008"/>
          </a:xfrm>
          <a:prstGeom prst="rect">
            <a:avLst/>
          </a:prstGeom>
        </p:spPr>
      </p:pic>
      <p:sp>
        <p:nvSpPr>
          <p:cNvPr id="4" name="Text Placeholder 3"/>
          <p:cNvSpPr>
            <a:spLocks noGrp="1"/>
          </p:cNvSpPr>
          <p:nvPr>
            <p:ph type="body" sz="quarter" idx="13"/>
          </p:nvPr>
        </p:nvSpPr>
        <p:spPr>
          <a:xfrm>
            <a:off x="420078" y="2066924"/>
            <a:ext cx="2103120" cy="2565400"/>
          </a:xfrm>
        </p:spPr>
        <p:txBody>
          <a:bodyPr/>
          <a:lstStyle/>
          <a:p>
            <a:r>
              <a:rPr lang="en-US" dirty="0"/>
              <a:t>Medicare resources utilized </a:t>
            </a:r>
          </a:p>
        </p:txBody>
      </p:sp>
      <p:sp>
        <p:nvSpPr>
          <p:cNvPr id="5" name="Text Placeholder 4"/>
          <p:cNvSpPr>
            <a:spLocks noGrp="1"/>
          </p:cNvSpPr>
          <p:nvPr>
            <p:ph type="body" sz="quarter" idx="17" hasCustomPrompt="1"/>
          </p:nvPr>
        </p:nvSpPr>
        <p:spPr>
          <a:xfrm>
            <a:off x="3333209" y="880874"/>
            <a:ext cx="8245072" cy="501359"/>
          </a:xfrm>
        </p:spPr>
        <p:txBody>
          <a:bodyPr/>
          <a:lstStyle/>
          <a:p>
            <a:r>
              <a:rPr dirty="0"/>
              <a:t>Have you ever called 1-800-Medicare to ask questions about your coverage options?</a:t>
            </a:r>
          </a:p>
        </p:txBody>
      </p:sp>
      <p:sp>
        <p:nvSpPr>
          <p:cNvPr id="7" name="Text Placeholder 6"/>
          <p:cNvSpPr>
            <a:spLocks noGrp="1"/>
          </p:cNvSpPr>
          <p:nvPr>
            <p:ph type="body" sz="quarter" idx="14" hasCustomPrompt="1"/>
          </p:nvPr>
        </p:nvSpPr>
        <p:spPr>
          <a:xfrm>
            <a:off x="420078" y="433199"/>
            <a:ext cx="1570037" cy="447675"/>
          </a:xfrm>
        </p:spPr>
        <p:txBody>
          <a:bodyPr/>
          <a:lstStyle/>
          <a:p>
            <a:r>
              <a:t>Bma Polling Presentation</a:t>
            </a:r>
          </a:p>
        </p:txBody>
      </p:sp>
      <p:sp>
        <p:nvSpPr>
          <p:cNvPr id="8" name="Text Placeholder 7"/>
          <p:cNvSpPr>
            <a:spLocks noGrp="1"/>
          </p:cNvSpPr>
          <p:nvPr>
            <p:ph type="body" sz="quarter" idx="18" hasCustomPrompt="1"/>
          </p:nvPr>
        </p:nvSpPr>
        <p:spPr>
          <a:xfrm>
            <a:off x="-1080399" y="419188"/>
            <a:ext cx="970376" cy="369299"/>
          </a:xfrm>
        </p:spPr>
        <p:txBody>
          <a:bodyPr/>
          <a:lstStyle/>
          <a:p>
            <a:r>
              <a:t>BMA40</a:t>
            </a:r>
          </a:p>
        </p:txBody>
      </p:sp>
      <p:graphicFrame>
        <p:nvGraphicFramePr>
          <p:cNvPr id="9" name="Table 8">
            <a:extLst>
              <a:ext uri="{FF2B5EF4-FFF2-40B4-BE49-F238E27FC236}">
                <a16:creationId xmlns:a16="http://schemas.microsoft.com/office/drawing/2014/main" id="{B87B29E5-B530-014B-8648-E927B54E77B8}"/>
              </a:ext>
            </a:extLst>
          </p:cNvPr>
          <p:cNvGraphicFramePr>
            <a:graphicFrameLocks noGrp="1"/>
          </p:cNvGraphicFramePr>
          <p:nvPr>
            <p:extLst>
              <p:ext uri="{D42A27DB-BD31-4B8C-83A1-F6EECF244321}">
                <p14:modId xmlns:p14="http://schemas.microsoft.com/office/powerpoint/2010/main" val="1936090300"/>
              </p:ext>
            </p:extLst>
          </p:nvPr>
        </p:nvGraphicFramePr>
        <p:xfrm>
          <a:off x="2886890" y="6115758"/>
          <a:ext cx="8334103" cy="653504"/>
        </p:xfrm>
        <a:graphic>
          <a:graphicData uri="http://schemas.openxmlformats.org/drawingml/2006/table">
            <a:tbl>
              <a:tblPr firstRow="1" bandRow="1">
                <a:tableStyleId>{5C22544A-7EE6-4342-B048-85BDC9FD1C3A}</a:tableStyleId>
              </a:tblPr>
              <a:tblGrid>
                <a:gridCol w="901339">
                  <a:extLst>
                    <a:ext uri="{9D8B030D-6E8A-4147-A177-3AD203B41FA5}">
                      <a16:colId xmlns:a16="http://schemas.microsoft.com/office/drawing/2014/main" val="1722830467"/>
                    </a:ext>
                  </a:extLst>
                </a:gridCol>
                <a:gridCol w="4163944">
                  <a:extLst>
                    <a:ext uri="{9D8B030D-6E8A-4147-A177-3AD203B41FA5}">
                      <a16:colId xmlns:a16="http://schemas.microsoft.com/office/drawing/2014/main" val="296668961"/>
                    </a:ext>
                  </a:extLst>
                </a:gridCol>
                <a:gridCol w="3268820">
                  <a:extLst>
                    <a:ext uri="{9D8B030D-6E8A-4147-A177-3AD203B41FA5}">
                      <a16:colId xmlns:a16="http://schemas.microsoft.com/office/drawing/2014/main" val="3541885090"/>
                    </a:ext>
                  </a:extLst>
                </a:gridCol>
              </a:tblGrid>
              <a:tr h="653504">
                <a:tc>
                  <a:txBody>
                    <a:bodyPr/>
                    <a:lstStyle/>
                    <a:p>
                      <a:r>
                        <a:rPr lang="en-US" sz="1050" dirty="0"/>
                        <a:t>Change from Dec. 2017</a:t>
                      </a:r>
                    </a:p>
                  </a:txBody>
                  <a:tcPr/>
                </a:tc>
                <a:tc>
                  <a:txBody>
                    <a:bodyPr/>
                    <a:lstStyle/>
                    <a:p>
                      <a:pPr algn="ctr"/>
                      <a:r>
                        <a:rPr lang="en-US" sz="1100" dirty="0">
                          <a:solidFill>
                            <a:schemeClr val="tx1"/>
                          </a:solidFill>
                        </a:rPr>
                        <a:t>+1%</a:t>
                      </a:r>
                    </a:p>
                  </a:txBody>
                  <a:tcPr anchor="ctr">
                    <a:solidFill>
                      <a:schemeClr val="tx1">
                        <a:lumMod val="10000"/>
                        <a:lumOff val="90000"/>
                      </a:schemeClr>
                    </a:solidFill>
                  </a:tcPr>
                </a:tc>
                <a:tc>
                  <a:txBody>
                    <a:bodyPr/>
                    <a:lstStyle/>
                    <a:p>
                      <a:pPr algn="ctr"/>
                      <a:r>
                        <a:rPr lang="en-US" sz="1100" dirty="0">
                          <a:solidFill>
                            <a:schemeClr val="tx1"/>
                          </a:solidFill>
                        </a:rPr>
                        <a:t>-1%</a:t>
                      </a:r>
                    </a:p>
                  </a:txBody>
                  <a:tcPr anchor="ctr">
                    <a:solidFill>
                      <a:schemeClr val="tx1">
                        <a:lumMod val="25000"/>
                        <a:lumOff val="75000"/>
                      </a:schemeClr>
                    </a:solidFill>
                  </a:tcPr>
                </a:tc>
                <a:extLst>
                  <a:ext uri="{0D108BD9-81ED-4DB2-BD59-A6C34878D82A}">
                    <a16:rowId xmlns:a16="http://schemas.microsoft.com/office/drawing/2014/main" val="1060913779"/>
                  </a:ext>
                </a:extLst>
              </a:tr>
            </a:tbl>
          </a:graphicData>
        </a:graphic>
      </p:graphicFrame>
      <p:sp>
        <p:nvSpPr>
          <p:cNvPr id="10" name="Slide Number Placeholder 9">
            <a:extLst>
              <a:ext uri="{FF2B5EF4-FFF2-40B4-BE49-F238E27FC236}">
                <a16:creationId xmlns:a16="http://schemas.microsoft.com/office/drawing/2014/main" id="{BB613D7F-390E-6247-8E3A-61E2C726024E}"/>
              </a:ext>
            </a:extLst>
          </p:cNvPr>
          <p:cNvSpPr>
            <a:spLocks noGrp="1"/>
          </p:cNvSpPr>
          <p:nvPr>
            <p:ph type="sldNum" sz="quarter" idx="12"/>
          </p:nvPr>
        </p:nvSpPr>
        <p:spPr/>
        <p:txBody>
          <a:bodyPr/>
          <a:lstStyle/>
          <a:p>
            <a:fld id="{721B4A2B-C916-44BD-B828-1C8B638667EF}"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hasCustomPrompt="1"/>
          </p:nvPr>
        </p:nvSpPr>
        <p:spPr>
          <a:xfrm>
            <a:off x="420078" y="433199"/>
            <a:ext cx="1570037" cy="447675"/>
          </a:xfrm>
        </p:spPr>
        <p:txBody>
          <a:bodyPr/>
          <a:lstStyle/>
          <a:p>
            <a:r>
              <a:t>Bma Polling Presentation</a:t>
            </a:r>
          </a:p>
        </p:txBody>
      </p:sp>
      <p:sp>
        <p:nvSpPr>
          <p:cNvPr id="18" name="Text Placeholder 17"/>
          <p:cNvSpPr>
            <a:spLocks noGrp="1"/>
          </p:cNvSpPr>
          <p:nvPr>
            <p:ph type="body" sz="quarter" idx="46"/>
          </p:nvPr>
        </p:nvSpPr>
        <p:spPr>
          <a:xfrm>
            <a:off x="420078" y="2066924"/>
            <a:ext cx="2103120" cy="2565400"/>
          </a:xfrm>
        </p:spPr>
        <p:txBody>
          <a:bodyPr/>
          <a:lstStyle/>
          <a:p>
            <a:r>
              <a:t>Key Points</a:t>
            </a:r>
          </a:p>
        </p:txBody>
      </p:sp>
      <p:sp>
        <p:nvSpPr>
          <p:cNvPr id="19" name="Text Placeholder 18"/>
          <p:cNvSpPr>
            <a:spLocks noGrp="1"/>
          </p:cNvSpPr>
          <p:nvPr>
            <p:ph type="body" sz="quarter" idx="13" hasCustomPrompt="1"/>
          </p:nvPr>
        </p:nvSpPr>
        <p:spPr>
          <a:xfrm>
            <a:off x="3246120" y="6085773"/>
            <a:ext cx="8430768" cy="210892"/>
          </a:xfrm>
        </p:spPr>
        <p:txBody>
          <a:bodyPr/>
          <a:lstStyle/>
          <a:p>
            <a:r>
              <a:rPr dirty="0"/>
              <a:t>Methodology</a:t>
            </a:r>
          </a:p>
        </p:txBody>
      </p:sp>
      <p:sp>
        <p:nvSpPr>
          <p:cNvPr id="20" name="Text Placeholder 19"/>
          <p:cNvSpPr>
            <a:spLocks noGrp="1"/>
          </p:cNvSpPr>
          <p:nvPr>
            <p:ph type="body" sz="quarter" idx="45"/>
          </p:nvPr>
        </p:nvSpPr>
        <p:spPr>
          <a:xfrm>
            <a:off x="3246120" y="6296665"/>
            <a:ext cx="8430768" cy="603504"/>
          </a:xfrm>
        </p:spPr>
        <p:txBody>
          <a:bodyPr>
            <a:normAutofit/>
          </a:bodyPr>
          <a:lstStyle/>
          <a:p>
            <a:r>
              <a:rPr lang="en-US" i="1" dirty="0"/>
              <a:t>This poll was conducted between September 18-September 22, 2018 among a national sample of 2001 Seniors on Medicare. The interviews were conducted online. Results from the full survey have a margin of error of plus or minus 2 percentage points.</a:t>
            </a:r>
          </a:p>
        </p:txBody>
      </p:sp>
      <p:sp>
        <p:nvSpPr>
          <p:cNvPr id="27" name="Slide Number Placeholder 26">
            <a:extLst>
              <a:ext uri="{FF2B5EF4-FFF2-40B4-BE49-F238E27FC236}">
                <a16:creationId xmlns:a16="http://schemas.microsoft.com/office/drawing/2014/main" id="{A44B8793-5C47-B14C-934A-664AF439C6F8}"/>
              </a:ext>
            </a:extLst>
          </p:cNvPr>
          <p:cNvSpPr>
            <a:spLocks noGrp="1"/>
          </p:cNvSpPr>
          <p:nvPr>
            <p:ph type="sldNum" sz="quarter" idx="12"/>
          </p:nvPr>
        </p:nvSpPr>
        <p:spPr/>
        <p:txBody>
          <a:bodyPr/>
          <a:lstStyle/>
          <a:p>
            <a:fld id="{721B4A2B-C916-44BD-B828-1C8B638667EF}" type="slidenum">
              <a:rPr lang="en-US" smtClean="0"/>
              <a:t>2</a:t>
            </a:fld>
            <a:endParaRPr lang="en-US"/>
          </a:p>
        </p:txBody>
      </p:sp>
      <p:sp>
        <p:nvSpPr>
          <p:cNvPr id="30" name="Rectangle 29">
            <a:extLst>
              <a:ext uri="{FF2B5EF4-FFF2-40B4-BE49-F238E27FC236}">
                <a16:creationId xmlns:a16="http://schemas.microsoft.com/office/drawing/2014/main" id="{06CA841A-445A-5442-B72C-4956946D5789}"/>
              </a:ext>
            </a:extLst>
          </p:cNvPr>
          <p:cNvSpPr/>
          <p:nvPr/>
        </p:nvSpPr>
        <p:spPr>
          <a:xfrm>
            <a:off x="7302137" y="433199"/>
            <a:ext cx="418012" cy="53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
          <p:cNvPicPr/>
          <p:nvPr/>
        </p:nvPicPr>
        <p:blipFill>
          <a:blip r:embed="rId2" cstate="print"/>
          <a:stretch>
            <a:fillRect/>
          </a:stretch>
        </p:blipFill>
        <p:spPr>
          <a:xfrm>
            <a:off x="4566039" y="332952"/>
            <a:ext cx="274320" cy="272319"/>
          </a:xfrm>
          <a:prstGeom prst="rect">
            <a:avLst/>
          </a:prstGeom>
        </p:spPr>
      </p:pic>
      <p:pic>
        <p:nvPicPr>
          <p:cNvPr id="3" name="pic"/>
          <p:cNvPicPr/>
          <p:nvPr/>
        </p:nvPicPr>
        <p:blipFill>
          <a:blip r:embed="rId3" cstate="print"/>
          <a:stretch>
            <a:fillRect/>
          </a:stretch>
        </p:blipFill>
        <p:spPr>
          <a:xfrm>
            <a:off x="4595948" y="2000934"/>
            <a:ext cx="274320" cy="272319"/>
          </a:xfrm>
          <a:prstGeom prst="rect">
            <a:avLst/>
          </a:prstGeom>
        </p:spPr>
      </p:pic>
      <p:pic>
        <p:nvPicPr>
          <p:cNvPr id="4" name="pic"/>
          <p:cNvPicPr/>
          <p:nvPr/>
        </p:nvPicPr>
        <p:blipFill>
          <a:blip r:embed="rId4" cstate="print"/>
          <a:stretch>
            <a:fillRect/>
          </a:stretch>
        </p:blipFill>
        <p:spPr>
          <a:xfrm>
            <a:off x="4595948" y="3199436"/>
            <a:ext cx="274320" cy="272319"/>
          </a:xfrm>
          <a:prstGeom prst="rect">
            <a:avLst/>
          </a:prstGeom>
        </p:spPr>
      </p:pic>
      <p:sp>
        <p:nvSpPr>
          <p:cNvPr id="8" name="Text Placeholder 7"/>
          <p:cNvSpPr>
            <a:spLocks noGrp="1"/>
          </p:cNvSpPr>
          <p:nvPr>
            <p:ph type="body" sz="quarter" idx="27" hasCustomPrompt="1"/>
          </p:nvPr>
        </p:nvSpPr>
        <p:spPr>
          <a:xfrm>
            <a:off x="5035785" y="296376"/>
            <a:ext cx="5075572" cy="704088"/>
          </a:xfrm>
        </p:spPr>
        <p:txBody>
          <a:bodyPr/>
          <a:lstStyle/>
          <a:p>
            <a:r>
              <a:rPr lang="en-US" dirty="0"/>
              <a:t>Many seniors are not aware of the Medicare options available to them.</a:t>
            </a:r>
            <a:endParaRPr dirty="0"/>
          </a:p>
        </p:txBody>
      </p:sp>
      <p:sp>
        <p:nvSpPr>
          <p:cNvPr id="9" name="Text Placeholder 8"/>
          <p:cNvSpPr>
            <a:spLocks noGrp="1"/>
          </p:cNvSpPr>
          <p:nvPr>
            <p:ph type="body" sz="quarter" idx="28" hasCustomPrompt="1"/>
          </p:nvPr>
        </p:nvSpPr>
        <p:spPr>
          <a:xfrm>
            <a:off x="5065694" y="1948926"/>
            <a:ext cx="5075572" cy="704088"/>
          </a:xfrm>
        </p:spPr>
        <p:txBody>
          <a:bodyPr/>
          <a:lstStyle/>
          <a:p>
            <a:r>
              <a:rPr lang="en-US" dirty="0"/>
              <a:t>Education is needed to inform seniors of the differences between their Medicare options. </a:t>
            </a:r>
            <a:endParaRPr dirty="0"/>
          </a:p>
        </p:txBody>
      </p:sp>
      <p:sp>
        <p:nvSpPr>
          <p:cNvPr id="10" name="Text Placeholder 9"/>
          <p:cNvSpPr>
            <a:spLocks noGrp="1"/>
          </p:cNvSpPr>
          <p:nvPr>
            <p:ph type="body" sz="quarter" idx="29" hasCustomPrompt="1"/>
          </p:nvPr>
        </p:nvSpPr>
        <p:spPr>
          <a:xfrm>
            <a:off x="5065694" y="3212346"/>
            <a:ext cx="5075572" cy="960711"/>
          </a:xfrm>
        </p:spPr>
        <p:txBody>
          <a:bodyPr>
            <a:normAutofit/>
          </a:bodyPr>
          <a:lstStyle/>
          <a:p>
            <a:r>
              <a:rPr lang="en-US" dirty="0"/>
              <a:t>Seniors are not using the current tools available to them to learn more about the Medicare plan: </a:t>
            </a:r>
          </a:p>
        </p:txBody>
      </p:sp>
      <p:sp>
        <p:nvSpPr>
          <p:cNvPr id="14" name="Text Placeholder 13"/>
          <p:cNvSpPr>
            <a:spLocks noGrp="1"/>
          </p:cNvSpPr>
          <p:nvPr>
            <p:ph type="body" sz="quarter" idx="43" hasCustomPrompt="1"/>
          </p:nvPr>
        </p:nvSpPr>
        <p:spPr>
          <a:xfrm>
            <a:off x="5313399" y="938477"/>
            <a:ext cx="4797957" cy="1582208"/>
          </a:xfrm>
        </p:spPr>
        <p:txBody>
          <a:bodyPr>
            <a:noAutofit/>
          </a:bodyPr>
          <a:lstStyle/>
          <a:p>
            <a:pPr marL="0" indent="0">
              <a:buNone/>
            </a:pPr>
            <a:r>
              <a:rPr lang="en-US" dirty="0"/>
              <a:t>Among seniors on Traditional Medicare: </a:t>
            </a:r>
          </a:p>
          <a:p>
            <a:r>
              <a:rPr lang="en-US" dirty="0"/>
              <a:t>55% are unfamiliar with the Medicare Advantage option </a:t>
            </a:r>
          </a:p>
          <a:p>
            <a:r>
              <a:rPr lang="en-US" dirty="0"/>
              <a:t>Two in 4 did not know about the option of Medicare Advantage at first enrollment. </a:t>
            </a:r>
            <a:endParaRPr dirty="0"/>
          </a:p>
        </p:txBody>
      </p:sp>
      <p:sp>
        <p:nvSpPr>
          <p:cNvPr id="16" name="Text Placeholder 15"/>
          <p:cNvSpPr>
            <a:spLocks noGrp="1"/>
          </p:cNvSpPr>
          <p:nvPr>
            <p:ph type="body" sz="quarter" idx="44" hasCustomPrompt="1"/>
          </p:nvPr>
        </p:nvSpPr>
        <p:spPr>
          <a:xfrm>
            <a:off x="5343308" y="2475940"/>
            <a:ext cx="4797957" cy="1055194"/>
          </a:xfrm>
        </p:spPr>
        <p:txBody>
          <a:bodyPr>
            <a:normAutofit/>
          </a:bodyPr>
          <a:lstStyle/>
          <a:p>
            <a:r>
              <a:rPr lang="en-US" dirty="0"/>
              <a:t>Among seniors on Traditional Medicare, half (49%) do not understand the difference between Traditional Medicare and Medicare Advantage. </a:t>
            </a:r>
          </a:p>
          <a:p>
            <a:endParaRPr dirty="0"/>
          </a:p>
        </p:txBody>
      </p:sp>
      <p:sp>
        <p:nvSpPr>
          <p:cNvPr id="22" name="Text Placeholder 14">
            <a:extLst>
              <a:ext uri="{FF2B5EF4-FFF2-40B4-BE49-F238E27FC236}">
                <a16:creationId xmlns:a16="http://schemas.microsoft.com/office/drawing/2014/main" id="{6AFE799E-DAA8-8B43-93DD-46BF7D959B8B}"/>
              </a:ext>
            </a:extLst>
          </p:cNvPr>
          <p:cNvSpPr txBox="1">
            <a:spLocks/>
          </p:cNvSpPr>
          <p:nvPr/>
        </p:nvSpPr>
        <p:spPr>
          <a:xfrm>
            <a:off x="5343308" y="3804068"/>
            <a:ext cx="4797957" cy="1678201"/>
          </a:xfrm>
          <a:prstGeom prst="rect">
            <a:avLst/>
          </a:prstGeom>
        </p:spPr>
        <p:txBody>
          <a:bodyPr vert="horz" lIns="0" tIns="0" rIns="0" bIns="0" rtlCol="0">
            <a:noAutofit/>
          </a:bodyPr>
          <a:lstStyle>
            <a:lvl1pPr marL="171450" indent="-171450" algn="l" defTabSz="914400" rtl="0" eaLnBrk="1" latinLnBrk="0" hangingPunct="1">
              <a:lnSpc>
                <a:spcPct val="90000"/>
              </a:lnSpc>
              <a:spcBef>
                <a:spcPts val="1000"/>
              </a:spcBef>
              <a:buFont typeface="Arial" panose="020B0604020202020204" pitchFamily="34" charset="0"/>
              <a:buChar char="•"/>
              <a:defRPr sz="1200" b="0" kern="1200">
                <a:solidFill>
                  <a:schemeClr val="tx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2% use Medicare Plan Finder tool </a:t>
            </a:r>
          </a:p>
          <a:p>
            <a:r>
              <a:rPr lang="en-US" dirty="0"/>
              <a:t>3% use the 1-800-Medicare phone number </a:t>
            </a:r>
          </a:p>
          <a:p>
            <a:r>
              <a:rPr lang="en-US" dirty="0"/>
              <a:t>5% use Medicare counselors </a:t>
            </a:r>
          </a:p>
          <a:p>
            <a:r>
              <a:rPr lang="en-US" dirty="0"/>
              <a:t>22% use </a:t>
            </a:r>
            <a:r>
              <a:rPr lang="en-US" dirty="0" err="1"/>
              <a:t>medicare.gov</a:t>
            </a:r>
            <a:r>
              <a:rPr lang="en-US" dirty="0"/>
              <a:t> </a:t>
            </a:r>
          </a:p>
          <a:p>
            <a:r>
              <a:rPr lang="en-US" dirty="0"/>
              <a:t>24% use the Medicare &amp; You Handbook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
          <p:cNvPicPr/>
          <p:nvPr/>
        </p:nvPicPr>
        <p:blipFill>
          <a:blip r:embed="rId2" cstate="print"/>
          <a:stretch>
            <a:fillRect/>
          </a:stretch>
        </p:blipFill>
        <p:spPr>
          <a:xfrm>
            <a:off x="5161787" y="1625585"/>
            <a:ext cx="5314624" cy="1064601"/>
          </a:xfrm>
          <a:prstGeom prst="rect">
            <a:avLst/>
          </a:prstGeom>
        </p:spPr>
      </p:pic>
      <p:pic>
        <p:nvPicPr>
          <p:cNvPr id="3" name="pic"/>
          <p:cNvPicPr/>
          <p:nvPr/>
        </p:nvPicPr>
        <p:blipFill>
          <a:blip r:embed="rId3" cstate="print"/>
          <a:stretch>
            <a:fillRect/>
          </a:stretch>
        </p:blipFill>
        <p:spPr>
          <a:xfrm>
            <a:off x="5449824" y="1758955"/>
            <a:ext cx="658368" cy="758952"/>
          </a:xfrm>
          <a:prstGeom prst="rect">
            <a:avLst/>
          </a:prstGeom>
        </p:spPr>
      </p:pic>
      <p:pic>
        <p:nvPicPr>
          <p:cNvPr id="4" name="pic"/>
          <p:cNvPicPr/>
          <p:nvPr/>
        </p:nvPicPr>
        <p:blipFill>
          <a:blip r:embed="rId4" cstate="print"/>
          <a:stretch>
            <a:fillRect/>
          </a:stretch>
        </p:blipFill>
        <p:spPr>
          <a:xfrm>
            <a:off x="5440680" y="2862465"/>
            <a:ext cx="658368" cy="758952"/>
          </a:xfrm>
          <a:prstGeom prst="rect">
            <a:avLst/>
          </a:prstGeom>
        </p:spPr>
      </p:pic>
      <p:sp>
        <p:nvSpPr>
          <p:cNvPr id="8" name="Text Placeholder 7"/>
          <p:cNvSpPr>
            <a:spLocks noGrp="1"/>
          </p:cNvSpPr>
          <p:nvPr>
            <p:ph type="body" sz="quarter" idx="21" hasCustomPrompt="1"/>
          </p:nvPr>
        </p:nvSpPr>
        <p:spPr>
          <a:xfrm>
            <a:off x="6309359" y="1916632"/>
            <a:ext cx="3108960" cy="210312"/>
          </a:xfrm>
        </p:spPr>
        <p:txBody>
          <a:bodyPr/>
          <a:lstStyle/>
          <a:p>
            <a:r>
              <a:rPr lang="en-US" dirty="0"/>
              <a:t>Awareness and evaluation of Medicare Advantage </a:t>
            </a:r>
          </a:p>
        </p:txBody>
      </p:sp>
      <p:sp>
        <p:nvSpPr>
          <p:cNvPr id="9" name="Text Placeholder 8"/>
          <p:cNvSpPr>
            <a:spLocks noGrp="1"/>
          </p:cNvSpPr>
          <p:nvPr>
            <p:ph type="body" sz="quarter" idx="26" hasCustomPrompt="1"/>
          </p:nvPr>
        </p:nvSpPr>
        <p:spPr>
          <a:xfrm>
            <a:off x="6314254" y="2988782"/>
            <a:ext cx="3108960" cy="210312"/>
          </a:xfrm>
        </p:spPr>
        <p:txBody>
          <a:bodyPr/>
          <a:lstStyle/>
          <a:p>
            <a:r>
              <a:rPr lang="en-US" dirty="0"/>
              <a:t>Medicare resources utilized </a:t>
            </a:r>
          </a:p>
        </p:txBody>
      </p:sp>
      <p:sp>
        <p:nvSpPr>
          <p:cNvPr id="18" name="Text Placeholder 17"/>
          <p:cNvSpPr>
            <a:spLocks noGrp="1"/>
          </p:cNvSpPr>
          <p:nvPr>
            <p:ph type="body" sz="quarter" idx="35"/>
          </p:nvPr>
        </p:nvSpPr>
        <p:spPr>
          <a:xfrm>
            <a:off x="420078" y="2066924"/>
            <a:ext cx="2103120" cy="2565400"/>
          </a:xfrm>
        </p:spPr>
        <p:txBody>
          <a:bodyPr/>
          <a:lstStyle/>
          <a:p>
            <a:r>
              <a:rPr dirty="0"/>
              <a:t>Conten</a:t>
            </a:r>
            <a:r>
              <a:rPr lang="en-US" dirty="0"/>
              <a:t>t</a:t>
            </a:r>
            <a:endParaRPr dirty="0"/>
          </a:p>
        </p:txBody>
      </p:sp>
      <p:sp>
        <p:nvSpPr>
          <p:cNvPr id="19" name="Text Placeholder 18"/>
          <p:cNvSpPr>
            <a:spLocks noGrp="1"/>
          </p:cNvSpPr>
          <p:nvPr>
            <p:ph type="body" sz="quarter" idx="14" hasCustomPrompt="1"/>
          </p:nvPr>
        </p:nvSpPr>
        <p:spPr>
          <a:xfrm>
            <a:off x="420078" y="433199"/>
            <a:ext cx="1570037" cy="447675"/>
          </a:xfrm>
        </p:spPr>
        <p:txBody>
          <a:bodyPr/>
          <a:lstStyle/>
          <a:p>
            <a:r>
              <a:t>Bma Polling Presentation</a:t>
            </a:r>
          </a:p>
        </p:txBody>
      </p:sp>
      <p:sp>
        <p:nvSpPr>
          <p:cNvPr id="13" name="Slide Number Placeholder 12">
            <a:extLst>
              <a:ext uri="{FF2B5EF4-FFF2-40B4-BE49-F238E27FC236}">
                <a16:creationId xmlns:a16="http://schemas.microsoft.com/office/drawing/2014/main" id="{EC47E1F6-C9EE-4C46-938E-99A1CBF2D942}"/>
              </a:ext>
            </a:extLst>
          </p:cNvPr>
          <p:cNvSpPr>
            <a:spLocks noGrp="1"/>
          </p:cNvSpPr>
          <p:nvPr>
            <p:ph type="sldNum" sz="quarter" idx="12"/>
          </p:nvPr>
        </p:nvSpPr>
        <p:spPr/>
        <p:txBody>
          <a:bodyPr/>
          <a:lstStyle/>
          <a:p>
            <a:fld id="{721B4A2B-C916-44BD-B828-1C8B638667EF}" type="slidenum">
              <a:rPr lang="en-US" smtClean="0"/>
              <a:t>3</a:t>
            </a:fld>
            <a:endParaRPr lang="en-US"/>
          </a:p>
        </p:txBody>
      </p:sp>
    </p:spTree>
    <p:extLst>
      <p:ext uri="{BB962C8B-B14F-4D97-AF65-F5344CB8AC3E}">
        <p14:creationId xmlns:p14="http://schemas.microsoft.com/office/powerpoint/2010/main" val="355984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F12E2D-18FA-164E-B8D0-18867C30510A}"/>
              </a:ext>
            </a:extLst>
          </p:cNvPr>
          <p:cNvGraphicFramePr/>
          <p:nvPr>
            <p:extLst>
              <p:ext uri="{D42A27DB-BD31-4B8C-83A1-F6EECF244321}">
                <p14:modId xmlns:p14="http://schemas.microsoft.com/office/powerpoint/2010/main" val="615887634"/>
              </p:ext>
            </p:extLst>
          </p:nvPr>
        </p:nvGraphicFramePr>
        <p:xfrm>
          <a:off x="2871605" y="1665383"/>
          <a:ext cx="8549922" cy="4438831"/>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a:extLst>
              <a:ext uri="{FF2B5EF4-FFF2-40B4-BE49-F238E27FC236}">
                <a16:creationId xmlns:a16="http://schemas.microsoft.com/office/drawing/2014/main" id="{E984E89E-D034-1043-B7E5-6181E9B3DC34}"/>
              </a:ext>
            </a:extLst>
          </p:cNvPr>
          <p:cNvSpPr>
            <a:spLocks noGrp="1"/>
          </p:cNvSpPr>
          <p:nvPr>
            <p:ph type="title"/>
          </p:nvPr>
        </p:nvSpPr>
        <p:spPr>
          <a:xfrm>
            <a:off x="3323131" y="200365"/>
            <a:ext cx="8255150" cy="558354"/>
          </a:xfrm>
        </p:spPr>
        <p:txBody>
          <a:bodyPr/>
          <a:lstStyle/>
          <a:p>
            <a:r>
              <a:rPr lang="en-US" dirty="0"/>
              <a:t>A majority (55%) of seniors on Traditional Medicare are unfamiliar with Medicare Advantage plans. </a:t>
            </a:r>
          </a:p>
        </p:txBody>
      </p:sp>
      <p:sp>
        <p:nvSpPr>
          <p:cNvPr id="13" name="Text Placeholder 4">
            <a:extLst>
              <a:ext uri="{FF2B5EF4-FFF2-40B4-BE49-F238E27FC236}">
                <a16:creationId xmlns:a16="http://schemas.microsoft.com/office/drawing/2014/main" id="{C7090EC6-B800-284C-B98D-2992EE918A87}"/>
              </a:ext>
            </a:extLst>
          </p:cNvPr>
          <p:cNvSpPr txBox="1">
            <a:spLocks/>
          </p:cNvSpPr>
          <p:nvPr/>
        </p:nvSpPr>
        <p:spPr>
          <a:xfrm>
            <a:off x="3333209" y="880874"/>
            <a:ext cx="8245072" cy="501359"/>
          </a:xfrm>
          <a:prstGeom prst="rect">
            <a:avLst/>
          </a:prstGeom>
        </p:spPr>
        <p:txBody>
          <a:bodyPr vert="horz" lIns="0" tIns="0" rIns="0" bIns="0" rtlCol="0">
            <a:normAutofit/>
          </a:bodyPr>
          <a:lstStyle>
            <a:lvl1pPr marL="0" indent="0" algn="l" defTabSz="914400" rtl="0" eaLnBrk="1" latinLnBrk="0" hangingPunct="1">
              <a:lnSpc>
                <a:spcPct val="90000"/>
              </a:lnSpc>
              <a:spcBef>
                <a:spcPts val="0"/>
              </a:spcBef>
              <a:buFont typeface="Arial"/>
              <a:buNone/>
              <a:defRPr sz="1400" b="0" kern="1200" baseline="0">
                <a:solidFill>
                  <a:schemeClr val="tx1">
                    <a:lumMod val="75000"/>
                    <a:lumOff val="25000"/>
                  </a:schemeClr>
                </a:solidFill>
                <a:latin typeface="Georgia" charset="0"/>
                <a:ea typeface="Georgia" charset="0"/>
                <a:cs typeface="Georgia" charset="0"/>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How familiar are you with Medicare Advantage plans, generally?</a:t>
            </a:r>
          </a:p>
        </p:txBody>
      </p:sp>
      <p:sp>
        <p:nvSpPr>
          <p:cNvPr id="18" name="Text Placeholder 6">
            <a:extLst>
              <a:ext uri="{FF2B5EF4-FFF2-40B4-BE49-F238E27FC236}">
                <a16:creationId xmlns:a16="http://schemas.microsoft.com/office/drawing/2014/main" id="{3E31534C-6B20-0546-BFA9-C536735C5211}"/>
              </a:ext>
            </a:extLst>
          </p:cNvPr>
          <p:cNvSpPr>
            <a:spLocks noGrp="1"/>
          </p:cNvSpPr>
          <p:nvPr>
            <p:ph type="body" sz="quarter" idx="14" hasCustomPrompt="1"/>
          </p:nvPr>
        </p:nvSpPr>
        <p:spPr>
          <a:xfrm>
            <a:off x="552209" y="683878"/>
            <a:ext cx="1570037" cy="447675"/>
          </a:xfrm>
        </p:spPr>
        <p:txBody>
          <a:bodyPr/>
          <a:lstStyle/>
          <a:p>
            <a:r>
              <a:rPr dirty="0" err="1"/>
              <a:t>Bma</a:t>
            </a:r>
            <a:r>
              <a:rPr dirty="0"/>
              <a:t> Polling Presentation</a:t>
            </a:r>
          </a:p>
        </p:txBody>
      </p:sp>
      <p:sp>
        <p:nvSpPr>
          <p:cNvPr id="19" name="Text Placeholder 3">
            <a:extLst>
              <a:ext uri="{FF2B5EF4-FFF2-40B4-BE49-F238E27FC236}">
                <a16:creationId xmlns:a16="http://schemas.microsoft.com/office/drawing/2014/main" id="{B31B97AE-2FBE-DE42-AB1E-C1E9495150FD}"/>
              </a:ext>
            </a:extLst>
          </p:cNvPr>
          <p:cNvSpPr>
            <a:spLocks noGrp="1"/>
          </p:cNvSpPr>
          <p:nvPr>
            <p:ph type="body" sz="quarter" idx="13"/>
          </p:nvPr>
        </p:nvSpPr>
        <p:spPr>
          <a:xfrm>
            <a:off x="419993" y="2066924"/>
            <a:ext cx="2059499" cy="2565400"/>
          </a:xfrm>
        </p:spPr>
        <p:txBody>
          <a:bodyPr/>
          <a:lstStyle/>
          <a:p>
            <a:r>
              <a:rPr lang="en-US" sz="2400" dirty="0"/>
              <a:t>Awareness and evaluation of Medicare Advantage </a:t>
            </a:r>
          </a:p>
          <a:p>
            <a:endParaRPr lang="en-US" sz="2400" dirty="0"/>
          </a:p>
        </p:txBody>
      </p:sp>
      <p:sp>
        <p:nvSpPr>
          <p:cNvPr id="20" name="Slide Number Placeholder 19">
            <a:extLst>
              <a:ext uri="{FF2B5EF4-FFF2-40B4-BE49-F238E27FC236}">
                <a16:creationId xmlns:a16="http://schemas.microsoft.com/office/drawing/2014/main" id="{7971C062-48D9-0348-80DF-8443693A55FF}"/>
              </a:ext>
            </a:extLst>
          </p:cNvPr>
          <p:cNvSpPr>
            <a:spLocks noGrp="1"/>
          </p:cNvSpPr>
          <p:nvPr>
            <p:ph type="sldNum" sz="quarter" idx="12"/>
          </p:nvPr>
        </p:nvSpPr>
        <p:spPr/>
        <p:txBody>
          <a:bodyPr/>
          <a:lstStyle/>
          <a:p>
            <a:fld id="{BC4E7B79-51EA-B144-B108-8E73F729289A}" type="slidenum">
              <a:rPr lang="en-US" smtClean="0"/>
              <a:pPr/>
              <a:t>4</a:t>
            </a:fld>
            <a:endParaRPr lang="en-US" dirty="0"/>
          </a:p>
        </p:txBody>
      </p:sp>
      <p:sp>
        <p:nvSpPr>
          <p:cNvPr id="2" name="TextBox 1">
            <a:extLst>
              <a:ext uri="{FF2B5EF4-FFF2-40B4-BE49-F238E27FC236}">
                <a16:creationId xmlns:a16="http://schemas.microsoft.com/office/drawing/2014/main" id="{974C444C-012C-494A-8431-77EB0B95DD21}"/>
              </a:ext>
            </a:extLst>
          </p:cNvPr>
          <p:cNvSpPr txBox="1"/>
          <p:nvPr/>
        </p:nvSpPr>
        <p:spPr>
          <a:xfrm>
            <a:off x="11347740" y="1928424"/>
            <a:ext cx="1149531" cy="276999"/>
          </a:xfrm>
          <a:prstGeom prst="rect">
            <a:avLst/>
          </a:prstGeom>
          <a:noFill/>
        </p:spPr>
        <p:txBody>
          <a:bodyPr wrap="square" rtlCol="0">
            <a:spAutoFit/>
          </a:bodyPr>
          <a:lstStyle/>
          <a:p>
            <a:r>
              <a:rPr lang="en-US" sz="1200" b="1" dirty="0"/>
              <a:t>Familiar</a:t>
            </a:r>
          </a:p>
        </p:txBody>
      </p:sp>
      <p:sp>
        <p:nvSpPr>
          <p:cNvPr id="3" name="TextBox 2">
            <a:extLst>
              <a:ext uri="{FF2B5EF4-FFF2-40B4-BE49-F238E27FC236}">
                <a16:creationId xmlns:a16="http://schemas.microsoft.com/office/drawing/2014/main" id="{FCDA52D5-661F-A747-8028-B4859CD35520}"/>
              </a:ext>
            </a:extLst>
          </p:cNvPr>
          <p:cNvSpPr txBox="1"/>
          <p:nvPr/>
        </p:nvSpPr>
        <p:spPr>
          <a:xfrm>
            <a:off x="11452244" y="2613114"/>
            <a:ext cx="748466" cy="276999"/>
          </a:xfrm>
          <a:prstGeom prst="rect">
            <a:avLst/>
          </a:prstGeom>
          <a:noFill/>
        </p:spPr>
        <p:txBody>
          <a:bodyPr wrap="square" rtlCol="0">
            <a:spAutoFit/>
          </a:bodyPr>
          <a:lstStyle/>
          <a:p>
            <a:r>
              <a:rPr lang="en-US" sz="1200" dirty="0"/>
              <a:t>42%</a:t>
            </a:r>
          </a:p>
        </p:txBody>
      </p:sp>
      <p:sp>
        <p:nvSpPr>
          <p:cNvPr id="11" name="TextBox 10">
            <a:extLst>
              <a:ext uri="{FF2B5EF4-FFF2-40B4-BE49-F238E27FC236}">
                <a16:creationId xmlns:a16="http://schemas.microsoft.com/office/drawing/2014/main" id="{856AADF4-9821-C246-B502-239A74044711}"/>
              </a:ext>
            </a:extLst>
          </p:cNvPr>
          <p:cNvSpPr txBox="1"/>
          <p:nvPr/>
        </p:nvSpPr>
        <p:spPr>
          <a:xfrm>
            <a:off x="11452244" y="3884798"/>
            <a:ext cx="748466" cy="276999"/>
          </a:xfrm>
          <a:prstGeom prst="rect">
            <a:avLst/>
          </a:prstGeom>
          <a:noFill/>
        </p:spPr>
        <p:txBody>
          <a:bodyPr wrap="square" rtlCol="0">
            <a:spAutoFit/>
          </a:bodyPr>
          <a:lstStyle/>
          <a:p>
            <a:r>
              <a:rPr lang="en-US" sz="1200" dirty="0"/>
              <a:t>68%</a:t>
            </a:r>
          </a:p>
        </p:txBody>
      </p:sp>
      <p:sp>
        <p:nvSpPr>
          <p:cNvPr id="14" name="TextBox 13">
            <a:extLst>
              <a:ext uri="{FF2B5EF4-FFF2-40B4-BE49-F238E27FC236}">
                <a16:creationId xmlns:a16="http://schemas.microsoft.com/office/drawing/2014/main" id="{0EBD58B9-E4CA-804D-8D47-803A8B7133BA}"/>
              </a:ext>
            </a:extLst>
          </p:cNvPr>
          <p:cNvSpPr txBox="1"/>
          <p:nvPr/>
        </p:nvSpPr>
        <p:spPr>
          <a:xfrm>
            <a:off x="11452244" y="5156482"/>
            <a:ext cx="748466" cy="276999"/>
          </a:xfrm>
          <a:prstGeom prst="rect">
            <a:avLst/>
          </a:prstGeom>
          <a:noFill/>
        </p:spPr>
        <p:txBody>
          <a:bodyPr wrap="square" rtlCol="0">
            <a:spAutoFit/>
          </a:bodyPr>
          <a:lstStyle/>
          <a:p>
            <a:r>
              <a:rPr lang="en-US" sz="1200" dirty="0"/>
              <a:t>84%</a:t>
            </a:r>
          </a:p>
        </p:txBody>
      </p:sp>
    </p:spTree>
    <p:extLst>
      <p:ext uri="{BB962C8B-B14F-4D97-AF65-F5344CB8AC3E}">
        <p14:creationId xmlns:p14="http://schemas.microsoft.com/office/powerpoint/2010/main" val="155982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F12E2D-18FA-164E-B8D0-18867C30510A}"/>
              </a:ext>
            </a:extLst>
          </p:cNvPr>
          <p:cNvGraphicFramePr/>
          <p:nvPr>
            <p:extLst>
              <p:ext uri="{D42A27DB-BD31-4B8C-83A1-F6EECF244321}">
                <p14:modId xmlns:p14="http://schemas.microsoft.com/office/powerpoint/2010/main" val="1798346049"/>
              </p:ext>
            </p:extLst>
          </p:nvPr>
        </p:nvGraphicFramePr>
        <p:xfrm>
          <a:off x="2871605" y="1665383"/>
          <a:ext cx="8549922" cy="4438831"/>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a:extLst>
              <a:ext uri="{FF2B5EF4-FFF2-40B4-BE49-F238E27FC236}">
                <a16:creationId xmlns:a16="http://schemas.microsoft.com/office/drawing/2014/main" id="{E984E89E-D034-1043-B7E5-6181E9B3DC34}"/>
              </a:ext>
            </a:extLst>
          </p:cNvPr>
          <p:cNvSpPr>
            <a:spLocks noGrp="1"/>
          </p:cNvSpPr>
          <p:nvPr>
            <p:ph type="title"/>
          </p:nvPr>
        </p:nvSpPr>
        <p:spPr>
          <a:xfrm>
            <a:off x="3323131" y="200365"/>
            <a:ext cx="8255150" cy="558354"/>
          </a:xfrm>
        </p:spPr>
        <p:txBody>
          <a:bodyPr/>
          <a:lstStyle/>
          <a:p>
            <a:r>
              <a:rPr lang="en-US" dirty="0"/>
              <a:t>Among seniors on Traditional Medicare, half (49%) do not understand the difference between Medicare Advantage and Traditional Medicare. </a:t>
            </a:r>
          </a:p>
        </p:txBody>
      </p:sp>
      <p:sp>
        <p:nvSpPr>
          <p:cNvPr id="18" name="Text Placeholder 6">
            <a:extLst>
              <a:ext uri="{FF2B5EF4-FFF2-40B4-BE49-F238E27FC236}">
                <a16:creationId xmlns:a16="http://schemas.microsoft.com/office/drawing/2014/main" id="{3E31534C-6B20-0546-BFA9-C536735C5211}"/>
              </a:ext>
            </a:extLst>
          </p:cNvPr>
          <p:cNvSpPr>
            <a:spLocks noGrp="1"/>
          </p:cNvSpPr>
          <p:nvPr>
            <p:ph type="body" sz="quarter" idx="14" hasCustomPrompt="1"/>
          </p:nvPr>
        </p:nvSpPr>
        <p:spPr>
          <a:xfrm>
            <a:off x="552209" y="683878"/>
            <a:ext cx="1570037" cy="447675"/>
          </a:xfrm>
        </p:spPr>
        <p:txBody>
          <a:bodyPr/>
          <a:lstStyle/>
          <a:p>
            <a:r>
              <a:rPr dirty="0" err="1"/>
              <a:t>Bma</a:t>
            </a:r>
            <a:r>
              <a:rPr dirty="0"/>
              <a:t> Polling Presentation</a:t>
            </a:r>
          </a:p>
        </p:txBody>
      </p:sp>
      <p:sp>
        <p:nvSpPr>
          <p:cNvPr id="19" name="Text Placeholder 3">
            <a:extLst>
              <a:ext uri="{FF2B5EF4-FFF2-40B4-BE49-F238E27FC236}">
                <a16:creationId xmlns:a16="http://schemas.microsoft.com/office/drawing/2014/main" id="{B31B97AE-2FBE-DE42-AB1E-C1E9495150FD}"/>
              </a:ext>
            </a:extLst>
          </p:cNvPr>
          <p:cNvSpPr>
            <a:spLocks noGrp="1"/>
          </p:cNvSpPr>
          <p:nvPr>
            <p:ph type="body" sz="quarter" idx="13"/>
          </p:nvPr>
        </p:nvSpPr>
        <p:spPr>
          <a:xfrm>
            <a:off x="419993" y="2066924"/>
            <a:ext cx="2059499" cy="2565400"/>
          </a:xfrm>
        </p:spPr>
        <p:txBody>
          <a:bodyPr/>
          <a:lstStyle/>
          <a:p>
            <a:r>
              <a:rPr lang="en-US" sz="2400" dirty="0"/>
              <a:t>Awareness and evaluation of Medicare Advantage </a:t>
            </a:r>
          </a:p>
          <a:p>
            <a:endParaRPr lang="en-US" sz="2400" dirty="0"/>
          </a:p>
        </p:txBody>
      </p:sp>
      <p:sp>
        <p:nvSpPr>
          <p:cNvPr id="20" name="Slide Number Placeholder 19">
            <a:extLst>
              <a:ext uri="{FF2B5EF4-FFF2-40B4-BE49-F238E27FC236}">
                <a16:creationId xmlns:a16="http://schemas.microsoft.com/office/drawing/2014/main" id="{7971C062-48D9-0348-80DF-8443693A55FF}"/>
              </a:ext>
            </a:extLst>
          </p:cNvPr>
          <p:cNvSpPr>
            <a:spLocks noGrp="1"/>
          </p:cNvSpPr>
          <p:nvPr>
            <p:ph type="sldNum" sz="quarter" idx="12"/>
          </p:nvPr>
        </p:nvSpPr>
        <p:spPr/>
        <p:txBody>
          <a:bodyPr/>
          <a:lstStyle/>
          <a:p>
            <a:fld id="{BC4E7B79-51EA-B144-B108-8E73F729289A}" type="slidenum">
              <a:rPr lang="en-US" smtClean="0"/>
              <a:pPr/>
              <a:t>5</a:t>
            </a:fld>
            <a:endParaRPr lang="en-US" dirty="0"/>
          </a:p>
        </p:txBody>
      </p:sp>
      <p:sp>
        <p:nvSpPr>
          <p:cNvPr id="2" name="TextBox 1">
            <a:extLst>
              <a:ext uri="{FF2B5EF4-FFF2-40B4-BE49-F238E27FC236}">
                <a16:creationId xmlns:a16="http://schemas.microsoft.com/office/drawing/2014/main" id="{974C444C-012C-494A-8431-77EB0B95DD21}"/>
              </a:ext>
            </a:extLst>
          </p:cNvPr>
          <p:cNvSpPr txBox="1"/>
          <p:nvPr/>
        </p:nvSpPr>
        <p:spPr>
          <a:xfrm>
            <a:off x="11347740" y="1928424"/>
            <a:ext cx="1149531" cy="276999"/>
          </a:xfrm>
          <a:prstGeom prst="rect">
            <a:avLst/>
          </a:prstGeom>
          <a:noFill/>
        </p:spPr>
        <p:txBody>
          <a:bodyPr wrap="square" rtlCol="0">
            <a:spAutoFit/>
          </a:bodyPr>
          <a:lstStyle/>
          <a:p>
            <a:r>
              <a:rPr lang="en-US" sz="1200" b="1" dirty="0"/>
              <a:t>Agree</a:t>
            </a:r>
          </a:p>
        </p:txBody>
      </p:sp>
      <p:sp>
        <p:nvSpPr>
          <p:cNvPr id="3" name="TextBox 2">
            <a:extLst>
              <a:ext uri="{FF2B5EF4-FFF2-40B4-BE49-F238E27FC236}">
                <a16:creationId xmlns:a16="http://schemas.microsoft.com/office/drawing/2014/main" id="{FCDA52D5-661F-A747-8028-B4859CD35520}"/>
              </a:ext>
            </a:extLst>
          </p:cNvPr>
          <p:cNvSpPr txBox="1"/>
          <p:nvPr/>
        </p:nvSpPr>
        <p:spPr>
          <a:xfrm>
            <a:off x="11452244" y="2613114"/>
            <a:ext cx="748466" cy="276999"/>
          </a:xfrm>
          <a:prstGeom prst="rect">
            <a:avLst/>
          </a:prstGeom>
          <a:noFill/>
        </p:spPr>
        <p:txBody>
          <a:bodyPr wrap="square" rtlCol="0">
            <a:spAutoFit/>
          </a:bodyPr>
          <a:lstStyle/>
          <a:p>
            <a:r>
              <a:rPr lang="en-US" sz="1200" dirty="0"/>
              <a:t>52%</a:t>
            </a:r>
          </a:p>
        </p:txBody>
      </p:sp>
      <p:sp>
        <p:nvSpPr>
          <p:cNvPr id="11" name="TextBox 10">
            <a:extLst>
              <a:ext uri="{FF2B5EF4-FFF2-40B4-BE49-F238E27FC236}">
                <a16:creationId xmlns:a16="http://schemas.microsoft.com/office/drawing/2014/main" id="{856AADF4-9821-C246-B502-239A74044711}"/>
              </a:ext>
            </a:extLst>
          </p:cNvPr>
          <p:cNvSpPr txBox="1"/>
          <p:nvPr/>
        </p:nvSpPr>
        <p:spPr>
          <a:xfrm>
            <a:off x="11452244" y="3884798"/>
            <a:ext cx="748466" cy="276999"/>
          </a:xfrm>
          <a:prstGeom prst="rect">
            <a:avLst/>
          </a:prstGeom>
          <a:noFill/>
        </p:spPr>
        <p:txBody>
          <a:bodyPr wrap="square" rtlCol="0">
            <a:spAutoFit/>
          </a:bodyPr>
          <a:lstStyle/>
          <a:p>
            <a:r>
              <a:rPr lang="en-US" sz="1200" dirty="0"/>
              <a:t>72%</a:t>
            </a:r>
          </a:p>
        </p:txBody>
      </p:sp>
      <p:sp>
        <p:nvSpPr>
          <p:cNvPr id="14" name="TextBox 13">
            <a:extLst>
              <a:ext uri="{FF2B5EF4-FFF2-40B4-BE49-F238E27FC236}">
                <a16:creationId xmlns:a16="http://schemas.microsoft.com/office/drawing/2014/main" id="{0EBD58B9-E4CA-804D-8D47-803A8B7133BA}"/>
              </a:ext>
            </a:extLst>
          </p:cNvPr>
          <p:cNvSpPr txBox="1"/>
          <p:nvPr/>
        </p:nvSpPr>
        <p:spPr>
          <a:xfrm>
            <a:off x="11452244" y="5156482"/>
            <a:ext cx="748466" cy="276999"/>
          </a:xfrm>
          <a:prstGeom prst="rect">
            <a:avLst/>
          </a:prstGeom>
          <a:noFill/>
        </p:spPr>
        <p:txBody>
          <a:bodyPr wrap="square" rtlCol="0">
            <a:spAutoFit/>
          </a:bodyPr>
          <a:lstStyle/>
          <a:p>
            <a:r>
              <a:rPr lang="en-US" sz="1200" dirty="0"/>
              <a:t>85%</a:t>
            </a:r>
          </a:p>
        </p:txBody>
      </p:sp>
      <p:sp>
        <p:nvSpPr>
          <p:cNvPr id="15" name="Text Placeholder 4">
            <a:extLst>
              <a:ext uri="{FF2B5EF4-FFF2-40B4-BE49-F238E27FC236}">
                <a16:creationId xmlns:a16="http://schemas.microsoft.com/office/drawing/2014/main" id="{AF197F9A-B1AC-FD42-9BD6-DE53C79EA801}"/>
              </a:ext>
            </a:extLst>
          </p:cNvPr>
          <p:cNvSpPr txBox="1">
            <a:spLocks/>
          </p:cNvSpPr>
          <p:nvPr/>
        </p:nvSpPr>
        <p:spPr>
          <a:xfrm>
            <a:off x="3323131" y="922529"/>
            <a:ext cx="8245072" cy="501359"/>
          </a:xfrm>
          <a:prstGeom prst="rect">
            <a:avLst/>
          </a:prstGeom>
        </p:spPr>
        <p:txBody>
          <a:bodyPr vert="horz" lIns="0" tIns="0" rIns="0" bIns="0" rtlCol="0">
            <a:normAutofit/>
          </a:bodyPr>
          <a:lstStyle>
            <a:lvl1pPr marL="0" indent="0" algn="l" defTabSz="914400" rtl="0" eaLnBrk="1" latinLnBrk="0" hangingPunct="1">
              <a:lnSpc>
                <a:spcPct val="90000"/>
              </a:lnSpc>
              <a:spcBef>
                <a:spcPts val="0"/>
              </a:spcBef>
              <a:buFont typeface="Arial"/>
              <a:buNone/>
              <a:defRPr sz="1400" b="0" kern="1200" baseline="0">
                <a:solidFill>
                  <a:schemeClr val="tx1">
                    <a:lumMod val="75000"/>
                    <a:lumOff val="25000"/>
                  </a:schemeClr>
                </a:solidFill>
                <a:latin typeface="Georgia" charset="0"/>
                <a:ea typeface="Georgia" charset="0"/>
                <a:cs typeface="Georgia" charset="0"/>
              </a:defRPr>
            </a:lvl1pPr>
            <a:lvl2pPr marL="9525" indent="0" algn="l" defTabSz="914400" rtl="0" eaLnBrk="1" latinLnBrk="0" hangingPunct="1">
              <a:lnSpc>
                <a:spcPct val="110000"/>
              </a:lnSpc>
              <a:spcBef>
                <a:spcPts val="500"/>
              </a:spcBef>
              <a:buFont typeface="Arial"/>
              <a:buNone/>
              <a:tabLst/>
              <a:defRPr sz="14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2400" b="1" kern="1200" spc="0" baseline="0">
                <a:solidFill>
                  <a:schemeClr val="tx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Do you agree or disagree with the following statement? I understand the difference between Medicare Advantage and Traditional Medicare.</a:t>
            </a:r>
          </a:p>
        </p:txBody>
      </p:sp>
    </p:spTree>
    <p:extLst>
      <p:ext uri="{BB962C8B-B14F-4D97-AF65-F5344CB8AC3E}">
        <p14:creationId xmlns:p14="http://schemas.microsoft.com/office/powerpoint/2010/main" val="330494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F12E2D-18FA-164E-B8D0-18867C30510A}"/>
              </a:ext>
            </a:extLst>
          </p:cNvPr>
          <p:cNvGraphicFramePr/>
          <p:nvPr>
            <p:extLst>
              <p:ext uri="{D42A27DB-BD31-4B8C-83A1-F6EECF244321}">
                <p14:modId xmlns:p14="http://schemas.microsoft.com/office/powerpoint/2010/main" val="3553073270"/>
              </p:ext>
            </p:extLst>
          </p:nvPr>
        </p:nvGraphicFramePr>
        <p:xfrm>
          <a:off x="2871605" y="1665383"/>
          <a:ext cx="8549922" cy="4438831"/>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a:extLst>
              <a:ext uri="{FF2B5EF4-FFF2-40B4-BE49-F238E27FC236}">
                <a16:creationId xmlns:a16="http://schemas.microsoft.com/office/drawing/2014/main" id="{E984E89E-D034-1043-B7E5-6181E9B3DC34}"/>
              </a:ext>
            </a:extLst>
          </p:cNvPr>
          <p:cNvSpPr>
            <a:spLocks noGrp="1"/>
          </p:cNvSpPr>
          <p:nvPr>
            <p:ph type="title"/>
          </p:nvPr>
        </p:nvSpPr>
        <p:spPr>
          <a:xfrm>
            <a:off x="3323131" y="200365"/>
            <a:ext cx="8255150" cy="558354"/>
          </a:xfrm>
        </p:spPr>
        <p:txBody>
          <a:bodyPr/>
          <a:lstStyle/>
          <a:p>
            <a:r>
              <a:rPr lang="en-US" dirty="0"/>
              <a:t>However, 2 in 3 seniors on Traditional Medicare say they did not know about the option of Medicare Advantage at first enrollment. </a:t>
            </a:r>
          </a:p>
        </p:txBody>
      </p:sp>
      <p:sp>
        <p:nvSpPr>
          <p:cNvPr id="18" name="Text Placeholder 6">
            <a:extLst>
              <a:ext uri="{FF2B5EF4-FFF2-40B4-BE49-F238E27FC236}">
                <a16:creationId xmlns:a16="http://schemas.microsoft.com/office/drawing/2014/main" id="{3E31534C-6B20-0546-BFA9-C536735C5211}"/>
              </a:ext>
            </a:extLst>
          </p:cNvPr>
          <p:cNvSpPr>
            <a:spLocks noGrp="1"/>
          </p:cNvSpPr>
          <p:nvPr>
            <p:ph type="body" sz="quarter" idx="14" hasCustomPrompt="1"/>
          </p:nvPr>
        </p:nvSpPr>
        <p:spPr>
          <a:xfrm>
            <a:off x="552209" y="683878"/>
            <a:ext cx="1570037" cy="447675"/>
          </a:xfrm>
        </p:spPr>
        <p:txBody>
          <a:bodyPr/>
          <a:lstStyle/>
          <a:p>
            <a:r>
              <a:rPr dirty="0" err="1"/>
              <a:t>Bma</a:t>
            </a:r>
            <a:r>
              <a:rPr dirty="0"/>
              <a:t> Polling Presentation</a:t>
            </a:r>
          </a:p>
        </p:txBody>
      </p:sp>
      <p:sp>
        <p:nvSpPr>
          <p:cNvPr id="19" name="Text Placeholder 3">
            <a:extLst>
              <a:ext uri="{FF2B5EF4-FFF2-40B4-BE49-F238E27FC236}">
                <a16:creationId xmlns:a16="http://schemas.microsoft.com/office/drawing/2014/main" id="{B31B97AE-2FBE-DE42-AB1E-C1E9495150FD}"/>
              </a:ext>
            </a:extLst>
          </p:cNvPr>
          <p:cNvSpPr>
            <a:spLocks noGrp="1"/>
          </p:cNvSpPr>
          <p:nvPr>
            <p:ph type="body" sz="quarter" idx="13"/>
          </p:nvPr>
        </p:nvSpPr>
        <p:spPr>
          <a:xfrm>
            <a:off x="419993" y="2066924"/>
            <a:ext cx="2059499" cy="2565400"/>
          </a:xfrm>
        </p:spPr>
        <p:txBody>
          <a:bodyPr/>
          <a:lstStyle/>
          <a:p>
            <a:r>
              <a:rPr lang="en-US" sz="2400" dirty="0"/>
              <a:t>Awareness and evaluation of Medicare Advantage </a:t>
            </a:r>
          </a:p>
          <a:p>
            <a:endParaRPr lang="en-US" sz="2400" dirty="0"/>
          </a:p>
        </p:txBody>
      </p:sp>
      <p:sp>
        <p:nvSpPr>
          <p:cNvPr id="20" name="Slide Number Placeholder 19">
            <a:extLst>
              <a:ext uri="{FF2B5EF4-FFF2-40B4-BE49-F238E27FC236}">
                <a16:creationId xmlns:a16="http://schemas.microsoft.com/office/drawing/2014/main" id="{7971C062-48D9-0348-80DF-8443693A55FF}"/>
              </a:ext>
            </a:extLst>
          </p:cNvPr>
          <p:cNvSpPr>
            <a:spLocks noGrp="1"/>
          </p:cNvSpPr>
          <p:nvPr>
            <p:ph type="sldNum" sz="quarter" idx="12"/>
          </p:nvPr>
        </p:nvSpPr>
        <p:spPr/>
        <p:txBody>
          <a:bodyPr/>
          <a:lstStyle/>
          <a:p>
            <a:fld id="{BC4E7B79-51EA-B144-B108-8E73F729289A}" type="slidenum">
              <a:rPr lang="en-US" smtClean="0"/>
              <a:pPr/>
              <a:t>6</a:t>
            </a:fld>
            <a:endParaRPr lang="en-US" dirty="0"/>
          </a:p>
        </p:txBody>
      </p:sp>
      <p:sp>
        <p:nvSpPr>
          <p:cNvPr id="13" name="Rectangle 12">
            <a:extLst>
              <a:ext uri="{FF2B5EF4-FFF2-40B4-BE49-F238E27FC236}">
                <a16:creationId xmlns:a16="http://schemas.microsoft.com/office/drawing/2014/main" id="{75D0087A-D76F-1943-8EA6-2F7838A3CA95}"/>
              </a:ext>
            </a:extLst>
          </p:cNvPr>
          <p:cNvSpPr/>
          <p:nvPr/>
        </p:nvSpPr>
        <p:spPr>
          <a:xfrm>
            <a:off x="3323130" y="908496"/>
            <a:ext cx="8255149" cy="286232"/>
          </a:xfrm>
          <a:prstGeom prst="rect">
            <a:avLst/>
          </a:prstGeom>
        </p:spPr>
        <p:txBody>
          <a:bodyPr wrap="square">
            <a:spAutoFit/>
          </a:bodyPr>
          <a:lstStyle/>
          <a:p>
            <a:pPr lvl="0">
              <a:lnSpc>
                <a:spcPct val="90000"/>
              </a:lnSpc>
            </a:pPr>
            <a:r>
              <a:rPr lang="en-US" sz="1400" i="1" dirty="0">
                <a:solidFill>
                  <a:srgbClr val="2B2B2B">
                    <a:lumMod val="75000"/>
                    <a:lumOff val="25000"/>
                  </a:srgbClr>
                </a:solidFill>
                <a:latin typeface="Georgia" charset="0"/>
              </a:rPr>
              <a:t>Did you know about the option Medicare Advantage at first enrollment?</a:t>
            </a:r>
          </a:p>
        </p:txBody>
      </p:sp>
    </p:spTree>
    <p:extLst>
      <p:ext uri="{BB962C8B-B14F-4D97-AF65-F5344CB8AC3E}">
        <p14:creationId xmlns:p14="http://schemas.microsoft.com/office/powerpoint/2010/main" val="256344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lstStyle/>
          <a:p>
            <a:r>
              <a:rPr lang="en-US" dirty="0"/>
              <a:t>Respondents have little concern about being able to switch back to Traditional Medicare. </a:t>
            </a:r>
            <a:endParaRPr dirty="0"/>
          </a:p>
        </p:txBody>
      </p:sp>
      <p:pic>
        <p:nvPicPr>
          <p:cNvPr id="3" name="pic"/>
          <p:cNvPicPr/>
          <p:nvPr/>
        </p:nvPicPr>
        <p:blipFill>
          <a:blip r:embed="rId2" cstate="print"/>
          <a:stretch>
            <a:fillRect/>
          </a:stretch>
        </p:blipFill>
        <p:spPr>
          <a:xfrm>
            <a:off x="3333072" y="1479750"/>
            <a:ext cx="8394192" cy="4636008"/>
          </a:xfrm>
          <a:prstGeom prst="rect">
            <a:avLst/>
          </a:prstGeom>
        </p:spPr>
      </p:pic>
      <p:sp>
        <p:nvSpPr>
          <p:cNvPr id="4" name="Text Placeholder 3"/>
          <p:cNvSpPr>
            <a:spLocks noGrp="1"/>
          </p:cNvSpPr>
          <p:nvPr>
            <p:ph type="body" sz="quarter" idx="13"/>
          </p:nvPr>
        </p:nvSpPr>
        <p:spPr>
          <a:xfrm>
            <a:off x="420078" y="2066924"/>
            <a:ext cx="2103120" cy="2565400"/>
          </a:xfrm>
        </p:spPr>
        <p:txBody>
          <a:bodyPr/>
          <a:lstStyle/>
          <a:p>
            <a:r>
              <a:rPr lang="en-US" sz="2800" dirty="0"/>
              <a:t>Awareness and evaluation of Medicare Advantage </a:t>
            </a:r>
          </a:p>
        </p:txBody>
      </p:sp>
      <p:sp>
        <p:nvSpPr>
          <p:cNvPr id="5" name="Text Placeholder 4"/>
          <p:cNvSpPr>
            <a:spLocks noGrp="1"/>
          </p:cNvSpPr>
          <p:nvPr>
            <p:ph type="body" sz="quarter" idx="17" hasCustomPrompt="1"/>
          </p:nvPr>
        </p:nvSpPr>
        <p:spPr>
          <a:xfrm>
            <a:off x="3333209" y="880874"/>
            <a:ext cx="8245072" cy="501359"/>
          </a:xfrm>
        </p:spPr>
        <p:txBody>
          <a:bodyPr/>
          <a:lstStyle/>
          <a:p>
            <a:r>
              <a:rPr dirty="0"/>
              <a:t>Are you concerned or not concerned about being able to switch back to </a:t>
            </a:r>
            <a:r>
              <a:rPr lang="en-US" dirty="0"/>
              <a:t>T</a:t>
            </a:r>
            <a:r>
              <a:rPr dirty="0"/>
              <a:t>raditional Medicare?</a:t>
            </a:r>
          </a:p>
        </p:txBody>
      </p:sp>
      <p:sp>
        <p:nvSpPr>
          <p:cNvPr id="7" name="Text Placeholder 6"/>
          <p:cNvSpPr>
            <a:spLocks noGrp="1"/>
          </p:cNvSpPr>
          <p:nvPr>
            <p:ph type="body" sz="quarter" idx="14" hasCustomPrompt="1"/>
          </p:nvPr>
        </p:nvSpPr>
        <p:spPr>
          <a:xfrm>
            <a:off x="420078" y="433199"/>
            <a:ext cx="1570037" cy="447675"/>
          </a:xfrm>
        </p:spPr>
        <p:txBody>
          <a:bodyPr/>
          <a:lstStyle/>
          <a:p>
            <a:r>
              <a:t>Bma Polling Presentation</a:t>
            </a:r>
          </a:p>
        </p:txBody>
      </p:sp>
      <p:sp>
        <p:nvSpPr>
          <p:cNvPr id="8" name="Text Placeholder 7"/>
          <p:cNvSpPr>
            <a:spLocks noGrp="1"/>
          </p:cNvSpPr>
          <p:nvPr>
            <p:ph type="body" sz="quarter" idx="18" hasCustomPrompt="1"/>
          </p:nvPr>
        </p:nvSpPr>
        <p:spPr>
          <a:xfrm>
            <a:off x="-1080399" y="419188"/>
            <a:ext cx="970376" cy="369299"/>
          </a:xfrm>
        </p:spPr>
        <p:txBody>
          <a:bodyPr/>
          <a:lstStyle/>
          <a:p>
            <a:r>
              <a:t>BMA12</a:t>
            </a:r>
          </a:p>
        </p:txBody>
      </p:sp>
      <p:sp>
        <p:nvSpPr>
          <p:cNvPr id="9" name="Slide Number Placeholder 8">
            <a:extLst>
              <a:ext uri="{FF2B5EF4-FFF2-40B4-BE49-F238E27FC236}">
                <a16:creationId xmlns:a16="http://schemas.microsoft.com/office/drawing/2014/main" id="{2746C42F-EA44-7B4A-86D3-CACC36296FEF}"/>
              </a:ext>
            </a:extLst>
          </p:cNvPr>
          <p:cNvSpPr>
            <a:spLocks noGrp="1"/>
          </p:cNvSpPr>
          <p:nvPr>
            <p:ph type="sldNum" sz="quarter" idx="12"/>
          </p:nvPr>
        </p:nvSpPr>
        <p:spPr/>
        <p:txBody>
          <a:bodyPr/>
          <a:lstStyle/>
          <a:p>
            <a:fld id="{721B4A2B-C916-44BD-B828-1C8B638667EF}"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lstStyle/>
          <a:p>
            <a:r>
              <a:rPr lang="en-US" dirty="0"/>
              <a:t>A majority (56%) of seniors don’t know that Medicare Advantage has out-of-pocket spending limits. </a:t>
            </a:r>
            <a:endParaRPr dirty="0"/>
          </a:p>
        </p:txBody>
      </p:sp>
      <p:pic>
        <p:nvPicPr>
          <p:cNvPr id="3" name="pic"/>
          <p:cNvPicPr/>
          <p:nvPr/>
        </p:nvPicPr>
        <p:blipFill>
          <a:blip r:embed="rId2" cstate="print"/>
          <a:stretch>
            <a:fillRect/>
          </a:stretch>
        </p:blipFill>
        <p:spPr>
          <a:xfrm>
            <a:off x="3111072" y="1556640"/>
            <a:ext cx="8394192" cy="4636008"/>
          </a:xfrm>
          <a:prstGeom prst="rect">
            <a:avLst/>
          </a:prstGeom>
        </p:spPr>
      </p:pic>
      <p:sp>
        <p:nvSpPr>
          <p:cNvPr id="5" name="Text Placeholder 4"/>
          <p:cNvSpPr>
            <a:spLocks noGrp="1"/>
          </p:cNvSpPr>
          <p:nvPr>
            <p:ph type="body" sz="quarter" idx="17" hasCustomPrompt="1"/>
          </p:nvPr>
        </p:nvSpPr>
        <p:spPr>
          <a:xfrm>
            <a:off x="3333209" y="907000"/>
            <a:ext cx="8245072" cy="501359"/>
          </a:xfrm>
        </p:spPr>
        <p:txBody>
          <a:bodyPr/>
          <a:lstStyle/>
          <a:p>
            <a:r>
              <a:t>Are the following statements true or false?</a:t>
            </a:r>
          </a:p>
        </p:txBody>
      </p:sp>
      <p:sp>
        <p:nvSpPr>
          <p:cNvPr id="7" name="Text Placeholder 6"/>
          <p:cNvSpPr>
            <a:spLocks noGrp="1"/>
          </p:cNvSpPr>
          <p:nvPr>
            <p:ph type="body" sz="quarter" idx="14" hasCustomPrompt="1"/>
          </p:nvPr>
        </p:nvSpPr>
        <p:spPr>
          <a:xfrm>
            <a:off x="420078" y="433199"/>
            <a:ext cx="1570037" cy="447675"/>
          </a:xfrm>
        </p:spPr>
        <p:txBody>
          <a:bodyPr/>
          <a:lstStyle/>
          <a:p>
            <a:r>
              <a:t>Bma Polling Presentation</a:t>
            </a:r>
          </a:p>
        </p:txBody>
      </p:sp>
      <p:sp>
        <p:nvSpPr>
          <p:cNvPr id="8" name="Text Placeholder 7"/>
          <p:cNvSpPr>
            <a:spLocks noGrp="1"/>
          </p:cNvSpPr>
          <p:nvPr>
            <p:ph type="body" sz="quarter" idx="18" hasCustomPrompt="1"/>
          </p:nvPr>
        </p:nvSpPr>
        <p:spPr>
          <a:xfrm>
            <a:off x="-1080399" y="419188"/>
            <a:ext cx="970376" cy="369299"/>
          </a:xfrm>
        </p:spPr>
        <p:txBody>
          <a:bodyPr/>
          <a:lstStyle/>
          <a:p>
            <a:r>
              <a:t>BMA24</a:t>
            </a:r>
          </a:p>
        </p:txBody>
      </p:sp>
      <p:graphicFrame>
        <p:nvGraphicFramePr>
          <p:cNvPr id="9" name="Table 8">
            <a:extLst>
              <a:ext uri="{FF2B5EF4-FFF2-40B4-BE49-F238E27FC236}">
                <a16:creationId xmlns:a16="http://schemas.microsoft.com/office/drawing/2014/main" id="{AC196858-CDFD-C846-A7D9-52A2994A12B0}"/>
              </a:ext>
            </a:extLst>
          </p:cNvPr>
          <p:cNvGraphicFramePr>
            <a:graphicFrameLocks noGrp="1"/>
          </p:cNvGraphicFramePr>
          <p:nvPr>
            <p:extLst>
              <p:ext uri="{D42A27DB-BD31-4B8C-83A1-F6EECF244321}">
                <p14:modId xmlns:p14="http://schemas.microsoft.com/office/powerpoint/2010/main" val="2697678829"/>
              </p:ext>
            </p:extLst>
          </p:nvPr>
        </p:nvGraphicFramePr>
        <p:xfrm>
          <a:off x="11304356" y="1369170"/>
          <a:ext cx="785804" cy="4584732"/>
        </p:xfrm>
        <a:graphic>
          <a:graphicData uri="http://schemas.openxmlformats.org/drawingml/2006/table">
            <a:tbl>
              <a:tblPr firstRow="1" bandRow="1">
                <a:tableStyleId>{5C22544A-7EE6-4342-B048-85BDC9FD1C3A}</a:tableStyleId>
              </a:tblPr>
              <a:tblGrid>
                <a:gridCol w="785804">
                  <a:extLst>
                    <a:ext uri="{9D8B030D-6E8A-4147-A177-3AD203B41FA5}">
                      <a16:colId xmlns:a16="http://schemas.microsoft.com/office/drawing/2014/main" val="2880413709"/>
                    </a:ext>
                  </a:extLst>
                </a:gridCol>
              </a:tblGrid>
              <a:tr h="835802">
                <a:tc>
                  <a:txBody>
                    <a:bodyPr/>
                    <a:lstStyle/>
                    <a:p>
                      <a:pPr algn="ctr"/>
                      <a:r>
                        <a:rPr lang="en-US" sz="1100" dirty="0"/>
                        <a:t>Change in ‘True’ from Dec. 2017</a:t>
                      </a:r>
                    </a:p>
                  </a:txBody>
                  <a:tcPr anchor="ctr"/>
                </a:tc>
                <a:extLst>
                  <a:ext uri="{0D108BD9-81ED-4DB2-BD59-A6C34878D82A}">
                    <a16:rowId xmlns:a16="http://schemas.microsoft.com/office/drawing/2014/main" val="2375166237"/>
                  </a:ext>
                </a:extLst>
              </a:tr>
              <a:tr h="743583">
                <a:tc>
                  <a:txBody>
                    <a:bodyPr/>
                    <a:lstStyle/>
                    <a:p>
                      <a:pPr algn="ctr"/>
                      <a:r>
                        <a:rPr lang="en-US" sz="1200" dirty="0"/>
                        <a:t>-2%</a:t>
                      </a:r>
                    </a:p>
                  </a:txBody>
                  <a:tcPr anchor="ctr"/>
                </a:tc>
                <a:extLst>
                  <a:ext uri="{0D108BD9-81ED-4DB2-BD59-A6C34878D82A}">
                    <a16:rowId xmlns:a16="http://schemas.microsoft.com/office/drawing/2014/main" val="2145616570"/>
                  </a:ext>
                </a:extLst>
              </a:tr>
              <a:tr h="714480">
                <a:tc>
                  <a:txBody>
                    <a:bodyPr/>
                    <a:lstStyle/>
                    <a:p>
                      <a:pPr algn="ctr"/>
                      <a:r>
                        <a:rPr lang="en-US" sz="1200" dirty="0"/>
                        <a:t>-4%</a:t>
                      </a:r>
                    </a:p>
                  </a:txBody>
                  <a:tcPr anchor="ctr"/>
                </a:tc>
                <a:extLst>
                  <a:ext uri="{0D108BD9-81ED-4DB2-BD59-A6C34878D82A}">
                    <a16:rowId xmlns:a16="http://schemas.microsoft.com/office/drawing/2014/main" val="3948893324"/>
                  </a:ext>
                </a:extLst>
              </a:tr>
              <a:tr h="750204">
                <a:tc>
                  <a:txBody>
                    <a:bodyPr/>
                    <a:lstStyle/>
                    <a:p>
                      <a:pPr algn="ctr"/>
                      <a:r>
                        <a:rPr lang="en-US" sz="1200" dirty="0"/>
                        <a:t>-4%</a:t>
                      </a:r>
                    </a:p>
                  </a:txBody>
                  <a:tcPr anchor="ctr"/>
                </a:tc>
                <a:extLst>
                  <a:ext uri="{0D108BD9-81ED-4DB2-BD59-A6C34878D82A}">
                    <a16:rowId xmlns:a16="http://schemas.microsoft.com/office/drawing/2014/main" val="1010445124"/>
                  </a:ext>
                </a:extLst>
              </a:tr>
              <a:tr h="714482">
                <a:tc>
                  <a:txBody>
                    <a:bodyPr/>
                    <a:lstStyle/>
                    <a:p>
                      <a:pPr algn="ctr"/>
                      <a:r>
                        <a:rPr lang="en-US" sz="1200" dirty="0"/>
                        <a:t>+4%</a:t>
                      </a:r>
                    </a:p>
                  </a:txBody>
                  <a:tcPr anchor="ctr"/>
                </a:tc>
                <a:extLst>
                  <a:ext uri="{0D108BD9-81ED-4DB2-BD59-A6C34878D82A}">
                    <a16:rowId xmlns:a16="http://schemas.microsoft.com/office/drawing/2014/main" val="551081100"/>
                  </a:ext>
                </a:extLst>
              </a:tr>
              <a:tr h="732343">
                <a:tc>
                  <a:txBody>
                    <a:bodyPr/>
                    <a:lstStyle/>
                    <a:p>
                      <a:pPr algn="ctr"/>
                      <a:r>
                        <a:rPr lang="en-US" sz="1200" dirty="0"/>
                        <a:t>+2%</a:t>
                      </a:r>
                    </a:p>
                  </a:txBody>
                  <a:tcPr anchor="ctr"/>
                </a:tc>
                <a:extLst>
                  <a:ext uri="{0D108BD9-81ED-4DB2-BD59-A6C34878D82A}">
                    <a16:rowId xmlns:a16="http://schemas.microsoft.com/office/drawing/2014/main" val="2715235962"/>
                  </a:ext>
                </a:extLst>
              </a:tr>
            </a:tbl>
          </a:graphicData>
        </a:graphic>
      </p:graphicFrame>
      <p:sp>
        <p:nvSpPr>
          <p:cNvPr id="13" name="Text Placeholder 3">
            <a:extLst>
              <a:ext uri="{FF2B5EF4-FFF2-40B4-BE49-F238E27FC236}">
                <a16:creationId xmlns:a16="http://schemas.microsoft.com/office/drawing/2014/main" id="{C7AEDF59-3E75-534B-B3B4-3F37E4D3ED61}"/>
              </a:ext>
            </a:extLst>
          </p:cNvPr>
          <p:cNvSpPr txBox="1">
            <a:spLocks/>
          </p:cNvSpPr>
          <p:nvPr/>
        </p:nvSpPr>
        <p:spPr>
          <a:xfrm>
            <a:off x="419993" y="2066924"/>
            <a:ext cx="2059499" cy="25654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a:buNone/>
              <a:defRPr sz="2500" b="1" kern="1200">
                <a:solidFill>
                  <a:schemeClr val="bg1"/>
                </a:solidFill>
                <a:latin typeface="+mn-lt"/>
                <a:ea typeface="+mn-ea"/>
                <a:cs typeface="+mn-cs"/>
              </a:defRPr>
            </a:lvl1pPr>
            <a:lvl2pPr marL="9525" indent="0" algn="l" defTabSz="914400" rtl="0" eaLnBrk="1" latinLnBrk="0" hangingPunct="1">
              <a:lnSpc>
                <a:spcPct val="110000"/>
              </a:lnSpc>
              <a:spcBef>
                <a:spcPts val="500"/>
              </a:spcBef>
              <a:buFont typeface="Arial"/>
              <a:buNone/>
              <a:tabLst/>
              <a:defRPr sz="3200" b="1" kern="1200">
                <a:solidFill>
                  <a:schemeClr val="bg1"/>
                </a:solidFill>
                <a:latin typeface="+mn-lt"/>
                <a:ea typeface="+mn-ea"/>
                <a:cs typeface="+mn-cs"/>
              </a:defRPr>
            </a:lvl2pPr>
            <a:lvl3pPr marL="9525" indent="0" algn="l" defTabSz="914400" rtl="0" eaLnBrk="1" latinLnBrk="0" hangingPunct="1">
              <a:lnSpc>
                <a:spcPct val="90000"/>
              </a:lnSpc>
              <a:spcBef>
                <a:spcPts val="500"/>
              </a:spcBef>
              <a:buFont typeface="Arial"/>
              <a:buNone/>
              <a:tabLst/>
              <a:defRPr sz="3200" b="1" kern="1200" spc="0" baseline="0">
                <a:solidFill>
                  <a:schemeClr val="bg1"/>
                </a:solidFill>
                <a:latin typeface="+mn-lt"/>
                <a:ea typeface="+mn-ea"/>
                <a:cs typeface="+mn-cs"/>
              </a:defRPr>
            </a:lvl3pPr>
            <a:lvl4pPr marL="458788" indent="-225425"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4pPr>
            <a:lvl5pPr marL="692150" indent="-233363" algn="l" defTabSz="914400" rtl="0" eaLnBrk="1" latinLnBrk="0" hangingPunct="1">
              <a:lnSpc>
                <a:spcPct val="90000"/>
              </a:lnSpc>
              <a:spcBef>
                <a:spcPts val="500"/>
              </a:spcBef>
              <a:buClr>
                <a:schemeClr val="tx1"/>
              </a:buClr>
              <a:buFont typeface="Arial" panose="020B0604020202020204" pitchFamily="34" charset="0"/>
              <a:buChar char="•"/>
              <a:tabLst/>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Awareness and evaluation of Medicare Advantage </a:t>
            </a:r>
          </a:p>
          <a:p>
            <a:endParaRPr lang="en-US" sz="2400" dirty="0"/>
          </a:p>
        </p:txBody>
      </p:sp>
      <p:sp>
        <p:nvSpPr>
          <p:cNvPr id="14" name="Slide Number Placeholder 13">
            <a:extLst>
              <a:ext uri="{FF2B5EF4-FFF2-40B4-BE49-F238E27FC236}">
                <a16:creationId xmlns:a16="http://schemas.microsoft.com/office/drawing/2014/main" id="{81973F23-4FB9-654B-A530-9C17D85FF0E2}"/>
              </a:ext>
            </a:extLst>
          </p:cNvPr>
          <p:cNvSpPr>
            <a:spLocks noGrp="1"/>
          </p:cNvSpPr>
          <p:nvPr>
            <p:ph type="sldNum" sz="quarter" idx="12"/>
          </p:nvPr>
        </p:nvSpPr>
        <p:spPr/>
        <p:txBody>
          <a:bodyPr/>
          <a:lstStyle/>
          <a:p>
            <a:fld id="{721B4A2B-C916-44BD-B828-1C8B638667EF}" type="slidenum">
              <a:rPr lang="en-US" smtClean="0"/>
              <a:t>8</a:t>
            </a:fld>
            <a:endParaRPr lang="en-US"/>
          </a:p>
        </p:txBody>
      </p:sp>
      <p:sp>
        <p:nvSpPr>
          <p:cNvPr id="4" name="Right Arrow 3">
            <a:extLst>
              <a:ext uri="{FF2B5EF4-FFF2-40B4-BE49-F238E27FC236}">
                <a16:creationId xmlns:a16="http://schemas.microsoft.com/office/drawing/2014/main" id="{76C381E3-92B2-BC43-917E-189961327868}"/>
              </a:ext>
            </a:extLst>
          </p:cNvPr>
          <p:cNvSpPr/>
          <p:nvPr/>
        </p:nvSpPr>
        <p:spPr>
          <a:xfrm>
            <a:off x="2919078" y="3984171"/>
            <a:ext cx="383988" cy="2090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68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3131" y="200365"/>
            <a:ext cx="8255150" cy="558354"/>
          </a:xfrm>
        </p:spPr>
        <p:txBody>
          <a:bodyPr/>
          <a:lstStyle/>
          <a:p>
            <a:r>
              <a:rPr lang="en-US" dirty="0"/>
              <a:t>There is a lack of awareness of Medicare Advantage Special Needs Plans. </a:t>
            </a:r>
            <a:endParaRPr dirty="0"/>
          </a:p>
        </p:txBody>
      </p:sp>
      <p:pic>
        <p:nvPicPr>
          <p:cNvPr id="3" name="pic"/>
          <p:cNvPicPr/>
          <p:nvPr/>
        </p:nvPicPr>
        <p:blipFill>
          <a:blip r:embed="rId2" cstate="print"/>
          <a:stretch>
            <a:fillRect/>
          </a:stretch>
        </p:blipFill>
        <p:spPr>
          <a:xfrm>
            <a:off x="3333072" y="1479750"/>
            <a:ext cx="8394192" cy="4636008"/>
          </a:xfrm>
          <a:prstGeom prst="rect">
            <a:avLst/>
          </a:prstGeom>
        </p:spPr>
      </p:pic>
      <p:sp>
        <p:nvSpPr>
          <p:cNvPr id="4" name="Text Placeholder 3"/>
          <p:cNvSpPr>
            <a:spLocks noGrp="1"/>
          </p:cNvSpPr>
          <p:nvPr>
            <p:ph type="body" sz="quarter" idx="13"/>
          </p:nvPr>
        </p:nvSpPr>
        <p:spPr>
          <a:xfrm>
            <a:off x="420078" y="2066924"/>
            <a:ext cx="2103120" cy="2565400"/>
          </a:xfrm>
        </p:spPr>
        <p:txBody>
          <a:bodyPr/>
          <a:lstStyle/>
          <a:p>
            <a:r>
              <a:rPr lang="en-US" sz="2800" dirty="0"/>
              <a:t>Awareness and evaluation of Medicare Advantage </a:t>
            </a:r>
          </a:p>
        </p:txBody>
      </p:sp>
      <p:sp>
        <p:nvSpPr>
          <p:cNvPr id="5" name="Text Placeholder 4"/>
          <p:cNvSpPr>
            <a:spLocks noGrp="1"/>
          </p:cNvSpPr>
          <p:nvPr>
            <p:ph type="body" sz="quarter" idx="17" hasCustomPrompt="1"/>
          </p:nvPr>
        </p:nvSpPr>
        <p:spPr>
          <a:xfrm>
            <a:off x="3333209" y="880874"/>
            <a:ext cx="8245072" cy="501359"/>
          </a:xfrm>
        </p:spPr>
        <p:txBody>
          <a:bodyPr/>
          <a:lstStyle/>
          <a:p>
            <a:r>
              <a:t>Have you ever heard of Medicare Advantage Special Needs Plans (SNPs)?</a:t>
            </a:r>
          </a:p>
        </p:txBody>
      </p:sp>
      <p:sp>
        <p:nvSpPr>
          <p:cNvPr id="7" name="Text Placeholder 6"/>
          <p:cNvSpPr>
            <a:spLocks noGrp="1"/>
          </p:cNvSpPr>
          <p:nvPr>
            <p:ph type="body" sz="quarter" idx="14" hasCustomPrompt="1"/>
          </p:nvPr>
        </p:nvSpPr>
        <p:spPr>
          <a:xfrm>
            <a:off x="420078" y="433199"/>
            <a:ext cx="1570037" cy="447675"/>
          </a:xfrm>
        </p:spPr>
        <p:txBody>
          <a:bodyPr/>
          <a:lstStyle/>
          <a:p>
            <a:r>
              <a:t>Bma Polling Presentation</a:t>
            </a:r>
          </a:p>
        </p:txBody>
      </p:sp>
      <p:sp>
        <p:nvSpPr>
          <p:cNvPr id="8" name="Text Placeholder 7"/>
          <p:cNvSpPr>
            <a:spLocks noGrp="1"/>
          </p:cNvSpPr>
          <p:nvPr>
            <p:ph type="body" sz="quarter" idx="18" hasCustomPrompt="1"/>
          </p:nvPr>
        </p:nvSpPr>
        <p:spPr>
          <a:xfrm>
            <a:off x="-1080399" y="419188"/>
            <a:ext cx="970376" cy="369299"/>
          </a:xfrm>
        </p:spPr>
        <p:txBody>
          <a:bodyPr/>
          <a:lstStyle/>
          <a:p>
            <a:r>
              <a:t>BMA27</a:t>
            </a:r>
          </a:p>
        </p:txBody>
      </p:sp>
      <p:graphicFrame>
        <p:nvGraphicFramePr>
          <p:cNvPr id="9" name="Table 8">
            <a:extLst>
              <a:ext uri="{FF2B5EF4-FFF2-40B4-BE49-F238E27FC236}">
                <a16:creationId xmlns:a16="http://schemas.microsoft.com/office/drawing/2014/main" id="{6A48832A-1C1A-3648-A9B3-4B180D9914DD}"/>
              </a:ext>
            </a:extLst>
          </p:cNvPr>
          <p:cNvGraphicFramePr>
            <a:graphicFrameLocks noGrp="1"/>
          </p:cNvGraphicFramePr>
          <p:nvPr>
            <p:extLst>
              <p:ext uri="{D42A27DB-BD31-4B8C-83A1-F6EECF244321}">
                <p14:modId xmlns:p14="http://schemas.microsoft.com/office/powerpoint/2010/main" val="2342976568"/>
              </p:ext>
            </p:extLst>
          </p:nvPr>
        </p:nvGraphicFramePr>
        <p:xfrm>
          <a:off x="3009782" y="6163364"/>
          <a:ext cx="8302652" cy="468008"/>
        </p:xfrm>
        <a:graphic>
          <a:graphicData uri="http://schemas.openxmlformats.org/drawingml/2006/table">
            <a:tbl>
              <a:tblPr firstRow="1" bandRow="1">
                <a:tableStyleId>{5C22544A-7EE6-4342-B048-85BDC9FD1C3A}</a:tableStyleId>
              </a:tblPr>
              <a:tblGrid>
                <a:gridCol w="1238851">
                  <a:extLst>
                    <a:ext uri="{9D8B030D-6E8A-4147-A177-3AD203B41FA5}">
                      <a16:colId xmlns:a16="http://schemas.microsoft.com/office/drawing/2014/main" val="1722830467"/>
                    </a:ext>
                  </a:extLst>
                </a:gridCol>
                <a:gridCol w="3021947">
                  <a:extLst>
                    <a:ext uri="{9D8B030D-6E8A-4147-A177-3AD203B41FA5}">
                      <a16:colId xmlns:a16="http://schemas.microsoft.com/office/drawing/2014/main" val="296668961"/>
                    </a:ext>
                  </a:extLst>
                </a:gridCol>
                <a:gridCol w="4041854">
                  <a:extLst>
                    <a:ext uri="{9D8B030D-6E8A-4147-A177-3AD203B41FA5}">
                      <a16:colId xmlns:a16="http://schemas.microsoft.com/office/drawing/2014/main" val="3541885090"/>
                    </a:ext>
                  </a:extLst>
                </a:gridCol>
              </a:tblGrid>
              <a:tr h="468008">
                <a:tc>
                  <a:txBody>
                    <a:bodyPr/>
                    <a:lstStyle/>
                    <a:p>
                      <a:r>
                        <a:rPr lang="en-US" sz="1050" dirty="0"/>
                        <a:t>Change from Dec. 2017</a:t>
                      </a:r>
                    </a:p>
                  </a:txBody>
                  <a:tcPr/>
                </a:tc>
                <a:tc>
                  <a:txBody>
                    <a:bodyPr/>
                    <a:lstStyle/>
                    <a:p>
                      <a:pPr algn="ctr"/>
                      <a:r>
                        <a:rPr lang="en-US" sz="1100" dirty="0">
                          <a:solidFill>
                            <a:schemeClr val="tx1"/>
                          </a:solidFill>
                        </a:rPr>
                        <a:t>0%</a:t>
                      </a:r>
                    </a:p>
                  </a:txBody>
                  <a:tcPr anchor="ctr">
                    <a:solidFill>
                      <a:schemeClr val="tx1">
                        <a:lumMod val="10000"/>
                        <a:lumOff val="90000"/>
                      </a:schemeClr>
                    </a:solidFill>
                  </a:tcPr>
                </a:tc>
                <a:tc>
                  <a:txBody>
                    <a:bodyPr/>
                    <a:lstStyle/>
                    <a:p>
                      <a:pPr algn="ctr"/>
                      <a:r>
                        <a:rPr lang="en-US" sz="1100" dirty="0">
                          <a:solidFill>
                            <a:schemeClr val="tx1"/>
                          </a:solidFill>
                        </a:rPr>
                        <a:t>0%</a:t>
                      </a:r>
                    </a:p>
                  </a:txBody>
                  <a:tcPr anchor="ctr">
                    <a:solidFill>
                      <a:schemeClr val="tx1">
                        <a:lumMod val="25000"/>
                        <a:lumOff val="75000"/>
                      </a:schemeClr>
                    </a:solidFill>
                  </a:tcPr>
                </a:tc>
                <a:extLst>
                  <a:ext uri="{0D108BD9-81ED-4DB2-BD59-A6C34878D82A}">
                    <a16:rowId xmlns:a16="http://schemas.microsoft.com/office/drawing/2014/main" val="1060913779"/>
                  </a:ext>
                </a:extLst>
              </a:tr>
            </a:tbl>
          </a:graphicData>
        </a:graphic>
      </p:graphicFrame>
      <p:sp>
        <p:nvSpPr>
          <p:cNvPr id="10" name="Slide Number Placeholder 9">
            <a:extLst>
              <a:ext uri="{FF2B5EF4-FFF2-40B4-BE49-F238E27FC236}">
                <a16:creationId xmlns:a16="http://schemas.microsoft.com/office/drawing/2014/main" id="{A4AC0D47-C267-3344-8AF5-E7B56F0CBF9E}"/>
              </a:ext>
            </a:extLst>
          </p:cNvPr>
          <p:cNvSpPr>
            <a:spLocks noGrp="1"/>
          </p:cNvSpPr>
          <p:nvPr>
            <p:ph type="sldNum" sz="quarter" idx="12"/>
          </p:nvPr>
        </p:nvSpPr>
        <p:spPr/>
        <p:txBody>
          <a:bodyPr/>
          <a:lstStyle/>
          <a:p>
            <a:fld id="{721B4A2B-C916-44BD-B828-1C8B638667EF}" type="slidenum">
              <a:rPr lang="en-US" smtClean="0"/>
              <a:t>9</a:t>
            </a:fld>
            <a:endParaRPr lang="en-US"/>
          </a:p>
        </p:txBody>
      </p:sp>
    </p:spTree>
  </p:cSld>
  <p:clrMapOvr>
    <a:masterClrMapping/>
  </p:clrMapOvr>
</p:sld>
</file>

<file path=ppt/theme/theme1.xml><?xml version="1.0" encoding="utf-8"?>
<a:theme xmlns:a="http://schemas.openxmlformats.org/drawingml/2006/main" name="MC-Theme2">
  <a:themeElements>
    <a:clrScheme name="Morning Consult FINAL">
      <a:dk1>
        <a:srgbClr val="2B2B2B"/>
      </a:dk1>
      <a:lt1>
        <a:srgbClr val="FFFFFF"/>
      </a:lt1>
      <a:dk2>
        <a:srgbClr val="00384D"/>
      </a:dk2>
      <a:lt2>
        <a:srgbClr val="BBEDEC"/>
      </a:lt2>
      <a:accent1>
        <a:srgbClr val="106373"/>
      </a:accent1>
      <a:accent2>
        <a:srgbClr val="00C2C2"/>
      </a:accent2>
      <a:accent3>
        <a:srgbClr val="3CF3EA"/>
      </a:accent3>
      <a:accent4>
        <a:srgbClr val="F54644"/>
      </a:accent4>
      <a:accent5>
        <a:srgbClr val="4141EB"/>
      </a:accent5>
      <a:accent6>
        <a:srgbClr val="C34CD6"/>
      </a:accent6>
      <a:hlink>
        <a:srgbClr val="4141EB"/>
      </a:hlink>
      <a:folHlink>
        <a:srgbClr val="C34C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C-Theme2" id="{1D2CD952-0F65-724F-9D4B-1AA6E3350A87}" vid="{363C04EB-4B3B-4E47-9623-29149727D8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MC-Theme2</Template>
  <TotalTime>35478</TotalTime>
  <Words>710</Words>
  <Application>Microsoft Office PowerPoint</Application>
  <PresentationFormat>Widescreen</PresentationFormat>
  <Paragraphs>113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Mangal</vt:lpstr>
      <vt:lpstr>Proxima Nova</vt:lpstr>
      <vt:lpstr>MC-Theme2</vt:lpstr>
      <vt:lpstr>Better Medicare Alliance</vt:lpstr>
      <vt:lpstr>PowerPoint Presentation</vt:lpstr>
      <vt:lpstr>PowerPoint Presentation</vt:lpstr>
      <vt:lpstr>A majority (55%) of seniors on Traditional Medicare are unfamiliar with Medicare Advantage plans. </vt:lpstr>
      <vt:lpstr>Among seniors on Traditional Medicare, half (49%) do not understand the difference between Medicare Advantage and Traditional Medicare. </vt:lpstr>
      <vt:lpstr>However, 2 in 3 seniors on Traditional Medicare say they did not know about the option of Medicare Advantage at first enrollment. </vt:lpstr>
      <vt:lpstr>Respondents have little concern about being able to switch back to Traditional Medicare. </vt:lpstr>
      <vt:lpstr>A majority (56%) of seniors don’t know that Medicare Advantage has out-of-pocket spending limits. </vt:lpstr>
      <vt:lpstr>There is a lack of awareness of Medicare Advantage Special Needs Plans. </vt:lpstr>
      <vt:lpstr>PowerPoint Presentation</vt:lpstr>
      <vt:lpstr>Respondents use a variety of resources to research Medicare enrollment options, but a plurality mainly rely on the Medicare &amp; You Handbook. </vt:lpstr>
      <vt:lpstr>15% have used the Medicare Plan Finder Tool in the past year, a slight decrease from 2017. </vt:lpstr>
      <vt:lpstr>One in 5 have called 1-800-Medicare to ask questions about coverage options.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Morning Consult - 2</dc:creator>
  <cp:lastModifiedBy>Adjoa Adofo</cp:lastModifiedBy>
  <cp:revision>153</cp:revision>
  <dcterms:created xsi:type="dcterms:W3CDTF">2018-07-19T18:52:24Z</dcterms:created>
  <dcterms:modified xsi:type="dcterms:W3CDTF">2018-10-01T20:10:51Z</dcterms:modified>
</cp:coreProperties>
</file>